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handoutMasterIdLst>
    <p:handoutMasterId r:id="rId35"/>
  </p:handoutMasterIdLst>
  <p:sldIdLst>
    <p:sldId id="290" r:id="rId2"/>
    <p:sldId id="286" r:id="rId3"/>
    <p:sldId id="291" r:id="rId4"/>
    <p:sldId id="278" r:id="rId5"/>
    <p:sldId id="292" r:id="rId6"/>
    <p:sldId id="293" r:id="rId7"/>
    <p:sldId id="265" r:id="rId8"/>
    <p:sldId id="298" r:id="rId9"/>
    <p:sldId id="268" r:id="rId10"/>
    <p:sldId id="266" r:id="rId11"/>
    <p:sldId id="267" r:id="rId12"/>
    <p:sldId id="269" r:id="rId13"/>
    <p:sldId id="299" r:id="rId14"/>
    <p:sldId id="302" r:id="rId15"/>
    <p:sldId id="271" r:id="rId16"/>
    <p:sldId id="270" r:id="rId17"/>
    <p:sldId id="297" r:id="rId18"/>
    <p:sldId id="287" r:id="rId19"/>
    <p:sldId id="288" r:id="rId20"/>
    <p:sldId id="296" r:id="rId21"/>
    <p:sldId id="258" r:id="rId22"/>
    <p:sldId id="259" r:id="rId23"/>
    <p:sldId id="294" r:id="rId24"/>
    <p:sldId id="300" r:id="rId25"/>
    <p:sldId id="301" r:id="rId26"/>
    <p:sldId id="304" r:id="rId27"/>
    <p:sldId id="303" r:id="rId28"/>
    <p:sldId id="305" r:id="rId29"/>
    <p:sldId id="306" r:id="rId30"/>
    <p:sldId id="307" r:id="rId31"/>
    <p:sldId id="308" r:id="rId32"/>
    <p:sldId id="28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2215" autoAdjust="0"/>
  </p:normalViewPr>
  <p:slideViewPr>
    <p:cSldViewPr snapToGrid="0" snapToObjects="1">
      <p:cViewPr>
        <p:scale>
          <a:sx n="75" d="100"/>
          <a:sy n="75" d="100"/>
        </p:scale>
        <p:origin x="-1704" y="-664"/>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ACB039-A298-3B40-8F85-351955BF7387}" type="datetimeFigureOut">
              <a:rPr lang="en-US" smtClean="0"/>
              <a:pPr/>
              <a:t>10/15/10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6AE670-9A1C-5543-9DB0-C6EA00412EE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88787-18E7-CD41-BEFE-E41D5DC3CE96}" type="datetimeFigureOut">
              <a:rPr lang="en-US" smtClean="0"/>
              <a:pPr/>
              <a:t>10/15/10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025B5-5F48-5146-8BAC-B2EB97FFB78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4EF2CB-6D07-5F4A-9747-5B40C9911897}" type="slidenum">
              <a:rPr lang="en-US">
                <a:latin typeface="Times" pitchFamily="-109" charset="0"/>
              </a:rPr>
              <a:pPr/>
              <a:t>2</a:t>
            </a:fld>
            <a:endParaRPr lang="en-US">
              <a:latin typeface="Times" pitchFamily="-109"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Exploiting the transverse momentum dependence of the Collis effect one can extract </a:t>
            </a:r>
            <a:r>
              <a:rPr lang="en-US" dirty="0" err="1" smtClean="0"/>
              <a:t>transversity</a:t>
            </a:r>
            <a:r>
              <a:rPr lang="en-US" dirty="0" smtClean="0"/>
              <a:t>.</a:t>
            </a:r>
            <a:endParaRPr lang="en-US" dirty="0"/>
          </a:p>
        </p:txBody>
      </p:sp>
      <p:sp>
        <p:nvSpPr>
          <p:cNvPr id="4" name="Slide Number Placeholder 3"/>
          <p:cNvSpPr>
            <a:spLocks noGrp="1"/>
          </p:cNvSpPr>
          <p:nvPr>
            <p:ph type="sldNum" sz="quarter" idx="10"/>
          </p:nvPr>
        </p:nvSpPr>
        <p:spPr/>
        <p:txBody>
          <a:bodyPr/>
          <a:lstStyle/>
          <a:p>
            <a:fld id="{729025B5-5F48-5146-8BAC-B2EB97FFB784}"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endParaRPr lang="en-US" dirty="0"/>
          </a:p>
        </p:txBody>
      </p:sp>
      <p:sp>
        <p:nvSpPr>
          <p:cNvPr id="66564" name="Slide Number Placeholder 3"/>
          <p:cNvSpPr>
            <a:spLocks noGrp="1"/>
          </p:cNvSpPr>
          <p:nvPr>
            <p:ph type="sldNum" sz="quarter" idx="5"/>
          </p:nvPr>
        </p:nvSpPr>
        <p:spPr bwMode="auto">
          <a:noFill/>
          <a:ln>
            <a:miter lim="800000"/>
            <a:headEnd/>
            <a:tailEnd/>
          </a:ln>
        </p:spPr>
        <p:txBody>
          <a:bodyPr/>
          <a:lstStyle/>
          <a:p>
            <a:fld id="{C70B5339-A216-2F40-A278-7F71BCE0EEF3}"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endParaRPr lang="en-US" dirty="0"/>
          </a:p>
        </p:txBody>
      </p:sp>
      <p:sp>
        <p:nvSpPr>
          <p:cNvPr id="68612" name="Slide Number Placeholder 3"/>
          <p:cNvSpPr>
            <a:spLocks noGrp="1"/>
          </p:cNvSpPr>
          <p:nvPr>
            <p:ph type="sldNum" sz="quarter" idx="5"/>
          </p:nvPr>
        </p:nvSpPr>
        <p:spPr bwMode="auto">
          <a:noFill/>
          <a:ln>
            <a:miter lim="800000"/>
            <a:headEnd/>
            <a:tailEnd/>
          </a:ln>
        </p:spPr>
        <p:txBody>
          <a:bodyPr/>
          <a:lstStyle/>
          <a:p>
            <a:fld id="{BD2492FD-729A-F74B-86E2-21E160526135}"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dependent,</a:t>
            </a:r>
            <a:r>
              <a:rPr lang="en-US" baseline="0" dirty="0" smtClean="0"/>
              <a:t> plot generated from data.</a:t>
            </a:r>
            <a:endParaRPr lang="en-US" dirty="0"/>
          </a:p>
        </p:txBody>
      </p:sp>
      <p:sp>
        <p:nvSpPr>
          <p:cNvPr id="4" name="Slide Number Placeholder 3"/>
          <p:cNvSpPr>
            <a:spLocks noGrp="1"/>
          </p:cNvSpPr>
          <p:nvPr>
            <p:ph type="sldNum" sz="quarter" idx="10"/>
          </p:nvPr>
        </p:nvSpPr>
        <p:spPr/>
        <p:txBody>
          <a:bodyPr/>
          <a:lstStyle/>
          <a:p>
            <a:fld id="{729025B5-5F48-5146-8BAC-B2EB97FFB78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noFill/>
          <a:ln/>
        </p:spPr>
        <p:txBody>
          <a:bodyPr/>
          <a:lstStyle/>
          <a:p>
            <a:r>
              <a:rPr lang="en-US" dirty="0">
                <a:latin typeface="Times New Roman" pitchFamily="-105" charset="0"/>
              </a:rPr>
              <a:t>What’s new:</a:t>
            </a:r>
          </a:p>
          <a:p>
            <a:r>
              <a:rPr lang="en-US" dirty="0">
                <a:latin typeface="Times New Roman" pitchFamily="-105" charset="0"/>
              </a:rPr>
              <a:t>Neutron Target</a:t>
            </a:r>
          </a:p>
          <a:p>
            <a:r>
              <a:rPr lang="en-US" dirty="0" err="1">
                <a:latin typeface="Times New Roman" pitchFamily="-105" charset="0"/>
              </a:rPr>
              <a:t>Helicity</a:t>
            </a:r>
            <a:r>
              <a:rPr lang="en-US" dirty="0">
                <a:latin typeface="Times New Roman" pitchFamily="-105" charset="0"/>
              </a:rPr>
              <a:t> Flip -&gt; Cancel drift/cancel false </a:t>
            </a:r>
            <a:r>
              <a:rPr lang="en-US" dirty="0" err="1">
                <a:latin typeface="Times New Roman" pitchFamily="-105" charset="0"/>
              </a:rPr>
              <a:t>asym</a:t>
            </a:r>
            <a:r>
              <a:rPr lang="en-US" dirty="0">
                <a:latin typeface="Times New Roman" pitchFamily="-105" charset="0"/>
              </a:rPr>
              <a:t>.</a:t>
            </a:r>
          </a:p>
          <a:p>
            <a:r>
              <a:rPr lang="en-US" dirty="0">
                <a:latin typeface="Times New Roman" pitchFamily="-105" charset="0"/>
              </a:rPr>
              <a:t>Beam charge feed back -&gt; PPM level Charge </a:t>
            </a:r>
            <a:r>
              <a:rPr lang="en-US" dirty="0" err="1">
                <a:latin typeface="Times New Roman" pitchFamily="-105" charset="0"/>
              </a:rPr>
              <a:t>Asym</a:t>
            </a:r>
            <a:endParaRPr lang="en-US" dirty="0">
              <a:latin typeface="Times New Roman" pitchFamily="-105" charset="0"/>
            </a:endParaRPr>
          </a:p>
        </p:txBody>
      </p:sp>
      <p:sp>
        <p:nvSpPr>
          <p:cNvPr id="78852" name="灯片编号占位符 3"/>
          <p:cNvSpPr>
            <a:spLocks noGrp="1"/>
          </p:cNvSpPr>
          <p:nvPr>
            <p:ph type="sldNum" sz="quarter" idx="5"/>
          </p:nvPr>
        </p:nvSpPr>
        <p:spPr>
          <a:noFill/>
        </p:spPr>
        <p:txBody>
          <a:bodyPr/>
          <a:lstStyle/>
          <a:p>
            <a:fld id="{8FDC76CF-EFC5-CB4B-89F4-BDF721739A4C}" type="slidenum">
              <a:rPr lang="en-US"/>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7591C47-2EB1-9A4A-9760-074263642CED}" type="slidenum">
              <a:rPr lang="en-US">
                <a:latin typeface="Times" pitchFamily="-107" charset="0"/>
              </a:rPr>
              <a:pPr/>
              <a:t>24</a:t>
            </a:fld>
            <a:endParaRPr lang="en-US">
              <a:latin typeface="Times" pitchFamily="-107"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107" charset="0"/>
              <a:ea typeface="ＭＳ Ｐゴシック" pitchFamily="-107" charset="-128"/>
              <a:cs typeface="ＭＳ Ｐゴシック"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6096703-1708-9D47-8067-137CCE48133A}" type="slidenum">
              <a:rPr lang="en-US">
                <a:latin typeface="Times" pitchFamily="-107" charset="0"/>
              </a:rPr>
              <a:pPr/>
              <a:t>26</a:t>
            </a:fld>
            <a:endParaRPr lang="en-US">
              <a:latin typeface="Times" pitchFamily="-107"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107" charset="0"/>
              <a:ea typeface="ＭＳ Ｐゴシック" pitchFamily="-107" charset="-128"/>
              <a:cs typeface="ＭＳ Ｐゴシック"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23BC013-93B2-6243-9C0F-2BCA1832EC19}" type="slidenum">
              <a:rPr lang="en-US">
                <a:latin typeface="Times" pitchFamily="-107" charset="0"/>
              </a:rPr>
              <a:pPr/>
              <a:t>27</a:t>
            </a:fld>
            <a:endParaRPr lang="en-US">
              <a:latin typeface="Times" pitchFamily="-107"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atin typeface="Times" pitchFamily="-107" charset="0"/>
              <a:ea typeface="ＭＳ Ｐゴシック" pitchFamily="-107" charset="-128"/>
              <a:cs typeface="ＭＳ Ｐゴシック" pitchFamily="-10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77085B-9117-A342-AF86-44DBA5281AD4}" type="slidenum">
              <a:rPr lang="en-US">
                <a:latin typeface="Times" pitchFamily="-107" charset="0"/>
              </a:rPr>
              <a:pPr/>
              <a:t>28</a:t>
            </a:fld>
            <a:endParaRPr lang="en-US">
              <a:latin typeface="Times" pitchFamily="-107" charset="0"/>
            </a:endParaRPr>
          </a:p>
        </p:txBody>
      </p:sp>
      <p:sp>
        <p:nvSpPr>
          <p:cNvPr id="62467" name="Rectangle 2"/>
          <p:cNvSpPr>
            <a:spLocks noGrp="1" noRot="1" noChangeAspect="1" noChangeArrowheads="1" noTextEdit="1"/>
          </p:cNvSpPr>
          <p:nvPr>
            <p:ph type="sldImg"/>
          </p:nvPr>
        </p:nvSpPr>
        <p:spPr>
          <a:xfrm>
            <a:off x="2253854" y="914400"/>
            <a:ext cx="2350294" cy="3134784"/>
          </a:xfrm>
          <a:solidFill>
            <a:srgbClr val="FFFFFF"/>
          </a:solidFill>
          <a:ln/>
        </p:spPr>
      </p:sp>
      <p:sp>
        <p:nvSpPr>
          <p:cNvPr id="62468" name="Text Box 3"/>
          <p:cNvSpPr>
            <a:spLocks noGrp="1" noChangeArrowheads="1"/>
          </p:cNvSpPr>
          <p:nvPr>
            <p:ph type="body" idx="1"/>
          </p:nvPr>
        </p:nvSpPr>
        <p:spPr>
          <a:xfrm>
            <a:off x="1046560" y="4353985"/>
            <a:ext cx="4772025" cy="3475567"/>
          </a:xfrm>
          <a:noFill/>
          <a:ln/>
        </p:spPr>
        <p:txBody>
          <a:bodyPr wrap="none" lIns="82113" tIns="41057" rIns="82113" bIns="41057" anchor="ctr"/>
          <a:lstStyle/>
          <a:p>
            <a:endParaRPr lang="en-US">
              <a:latin typeface="Times" pitchFamily="-107" charset="0"/>
              <a:ea typeface="ＭＳ Ｐゴシック" pitchFamily="-107" charset="-128"/>
              <a:cs typeface="ＭＳ Ｐゴシック" pitchFamily="-10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88EF733-6556-A443-8D1B-93A641BC20D2}" type="slidenum">
              <a:rPr lang="en-US">
                <a:latin typeface="Arial" pitchFamily="-107" charset="0"/>
                <a:ea typeface="ＭＳ Ｐゴシック" pitchFamily="-107" charset="-128"/>
                <a:cs typeface="ＭＳ Ｐゴシック" pitchFamily="-107" charset="-128"/>
              </a:rPr>
              <a:pPr/>
              <a:t>29</a:t>
            </a:fld>
            <a:endParaRPr lang="en-US">
              <a:latin typeface="Arial" pitchFamily="-107" charset="0"/>
              <a:ea typeface="ＭＳ Ｐゴシック" pitchFamily="-107" charset="-128"/>
              <a:cs typeface="ＭＳ Ｐゴシック" pitchFamily="-107" charset="-128"/>
            </a:endParaRPr>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0D358EC-ED5D-8D47-BD61-BE7CA861F501}" type="slidenum">
              <a:rPr lang="en-US">
                <a:latin typeface="Times" pitchFamily="-105" charset="0"/>
              </a:rPr>
              <a:pPr/>
              <a:t>7</a:t>
            </a:fld>
            <a:endParaRPr lang="en-US">
              <a:latin typeface="Times" pitchFamily="-105"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10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4754" name="Text Box 1"/>
          <p:cNvSpPr>
            <a:spLocks noGrp="1" noRot="1" noChangeAspect="1" noChangeArrowheads="1"/>
          </p:cNvSpPr>
          <p:nvPr>
            <p:ph type="sldImg"/>
          </p:nvPr>
        </p:nvSpPr>
        <p:spPr>
          <a:xfrm>
            <a:off x="949325" y="623888"/>
            <a:ext cx="4152900" cy="3116262"/>
          </a:xfrm>
          <a:solidFill>
            <a:srgbClr val="FFFFFF"/>
          </a:solidFill>
          <a:ln/>
        </p:spPr>
      </p:sp>
      <p:sp>
        <p:nvSpPr>
          <p:cNvPr id="74755" name="Text Box 2"/>
          <p:cNvSpPr>
            <a:spLocks noGrp="1" noChangeArrowheads="1"/>
          </p:cNvSpPr>
          <p:nvPr>
            <p:ph type="body" idx="1"/>
          </p:nvPr>
        </p:nvSpPr>
        <p:spPr>
          <a:xfrm>
            <a:off x="807244" y="3947584"/>
            <a:ext cx="4437460" cy="3742267"/>
          </a:xfrm>
          <a:noFill/>
          <a:ln/>
        </p:spPr>
        <p:txBody>
          <a:bodyPr lIns="0" tIns="0" rIns="0" bIns="0"/>
          <a:lstStyle/>
          <a:p>
            <a:pPr>
              <a:lnSpc>
                <a:spcPct val="93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Times" pitchFamily="-107" charset="0"/>
                <a:ea typeface="msgothic" charset="0"/>
                <a:cs typeface="msgothic"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15A9F66-2DFB-C147-A80F-047DF016920A}" type="slidenum">
              <a:rPr lang="en-US"/>
              <a:pPr/>
              <a:t>9</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A8B54B0-007F-9A4E-8339-5AFB59079B0E}" type="slidenum">
              <a:rPr lang="en-US">
                <a:latin typeface="Times" pitchFamily="-105" charset="0"/>
              </a:rPr>
              <a:pPr/>
              <a:t>10</a:t>
            </a:fld>
            <a:endParaRPr lang="en-US">
              <a:latin typeface="Times" pitchFamily="-105" charset="0"/>
            </a:endParaRPr>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0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B275CC-7873-ED4D-A6E2-0641B9EA5F18}" type="slidenum">
              <a:rPr lang="en-US">
                <a:latin typeface="Times" pitchFamily="-105" charset="0"/>
              </a:rPr>
              <a:pPr/>
              <a:t>11</a:t>
            </a:fld>
            <a:endParaRPr lang="en-US">
              <a:latin typeface="Times" pitchFamily="-105"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10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66B6AD9-978D-1449-9515-E9BA0EA96FBF}" type="slidenum">
              <a:rPr lang="en-US"/>
              <a:pPr/>
              <a:t>12</a:t>
            </a:fld>
            <a:endParaRPr lang="en-US"/>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47080FA-F910-2A4B-8534-C5FBBB376A35}" type="slidenum">
              <a:rPr lang="en-US">
                <a:latin typeface="Times" pitchFamily="-112" charset="0"/>
              </a:rPr>
              <a:pPr/>
              <a:t>13</a:t>
            </a:fld>
            <a:endParaRPr lang="en-US">
              <a:latin typeface="Times" pitchFamily="-112"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Times"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a:spcBef>
                <a:spcPct val="0"/>
              </a:spcBef>
              <a:buFontTx/>
              <a:buAutoNum type="arabicPeriod"/>
            </a:pPr>
            <a:r>
              <a:rPr lang="en-US" dirty="0"/>
              <a:t>Beside the three </a:t>
            </a:r>
            <a:r>
              <a:rPr lang="en-US" dirty="0" err="1"/>
              <a:t>parton</a:t>
            </a:r>
            <a:r>
              <a:rPr lang="en-US" dirty="0"/>
              <a:t> distribution functions which survive the integration over the quark transverse momentum there are five more transverse momentum dependent distribution functions at leading twist.</a:t>
            </a:r>
          </a:p>
          <a:p>
            <a:pPr marL="228600" indent="-228600">
              <a:spcBef>
                <a:spcPct val="0"/>
              </a:spcBef>
              <a:buFontTx/>
              <a:buAutoNum type="arabicPeriod"/>
            </a:pPr>
            <a:r>
              <a:rPr lang="en-US" dirty="0"/>
              <a:t>Here is a table of all the 8 leading twist </a:t>
            </a:r>
            <a:r>
              <a:rPr lang="en-US" dirty="0" err="1"/>
              <a:t>TMDs</a:t>
            </a:r>
            <a:r>
              <a:rPr lang="en-US" dirty="0"/>
              <a:t>, the cartoons on the right hand side of each name tell you the meaning of each </a:t>
            </a:r>
            <a:r>
              <a:rPr lang="en-US" dirty="0" err="1"/>
              <a:t>TMDs</a:t>
            </a:r>
            <a:r>
              <a:rPr lang="en-US" dirty="0"/>
              <a:t>. Again, the virtual photon is supposed to go out of the paper and that’s our longitudinal direction. The red circle and arrow are the quark and it’s spin, and black circle and arrow are the nucleon and it’s spin. The blue arrow shows the momentum direction of the quark.</a:t>
            </a:r>
          </a:p>
          <a:p>
            <a:pPr marL="228600" indent="-228600">
              <a:spcBef>
                <a:spcPct val="0"/>
              </a:spcBef>
              <a:buFontTx/>
              <a:buAutoNum type="arabicPeriod"/>
            </a:pPr>
            <a:r>
              <a:rPr lang="en-US" dirty="0"/>
              <a:t>An important information these 5 new </a:t>
            </a:r>
            <a:r>
              <a:rPr lang="en-US" dirty="0" err="1"/>
              <a:t>TMDs</a:t>
            </a:r>
            <a:r>
              <a:rPr lang="en-US" dirty="0"/>
              <a:t> will tell you is the quark </a:t>
            </a:r>
            <a:r>
              <a:rPr lang="en-US" dirty="0" err="1"/>
              <a:t>oribtal</a:t>
            </a:r>
            <a:r>
              <a:rPr lang="en-US" dirty="0"/>
              <a:t> angular motion. They will vanish without orbital angular momentum.</a:t>
            </a:r>
          </a:p>
          <a:p>
            <a:pPr marL="228600" indent="-228600">
              <a:spcBef>
                <a:spcPct val="0"/>
              </a:spcBef>
              <a:buFontTx/>
              <a:buAutoNum type="arabicPeriod"/>
            </a:pPr>
            <a:endParaRPr lang="en-US" dirty="0"/>
          </a:p>
          <a:p>
            <a:pPr marL="228600" indent="-228600">
              <a:spcBef>
                <a:spcPct val="0"/>
              </a:spcBef>
              <a:buFontTx/>
              <a:buAutoNum type="arabicPeriod"/>
            </a:pPr>
            <a:r>
              <a:rPr lang="en-US" dirty="0"/>
              <a:t>In particular, the </a:t>
            </a:r>
            <a:r>
              <a:rPr lang="en-US" dirty="0" err="1"/>
              <a:t>Sivers</a:t>
            </a:r>
            <a:r>
              <a:rPr lang="en-US" dirty="0"/>
              <a:t> function directly tells you the quark orbital angular momentum in a transverse polarized target, Boer-</a:t>
            </a:r>
            <a:r>
              <a:rPr lang="en-US" dirty="0" err="1"/>
              <a:t>Mulder</a:t>
            </a:r>
            <a:r>
              <a:rPr lang="en-US" dirty="0"/>
              <a:t> tells you the correlation of the quark orbital momentum and it’s spin inside a </a:t>
            </a:r>
            <a:r>
              <a:rPr lang="en-US" dirty="0" err="1"/>
              <a:t>unpolarized</a:t>
            </a:r>
            <a:r>
              <a:rPr lang="en-US" dirty="0"/>
              <a:t> nucleon and </a:t>
            </a:r>
            <a:r>
              <a:rPr lang="en-US" dirty="0" err="1"/>
              <a:t>Pretzelosity</a:t>
            </a:r>
            <a:r>
              <a:rPr lang="en-US" dirty="0"/>
              <a:t>, in certain model context, direct measures the relativistic nature of the nucleon.</a:t>
            </a:r>
          </a:p>
          <a:p>
            <a:pPr marL="228600" indent="-228600">
              <a:spcBef>
                <a:spcPct val="0"/>
              </a:spcBef>
            </a:pPr>
            <a:endParaRPr lang="en-US" dirty="0"/>
          </a:p>
          <a:p>
            <a:pPr marL="228600" indent="-228600">
              <a:spcBef>
                <a:spcPct val="0"/>
              </a:spcBef>
            </a:pPr>
            <a:r>
              <a:rPr lang="en-US" dirty="0"/>
              <a:t>Blue: no </a:t>
            </a:r>
            <a:r>
              <a:rPr lang="en-US" dirty="0" err="1"/>
              <a:t>kt</a:t>
            </a:r>
            <a:r>
              <a:rPr lang="en-US" dirty="0"/>
              <a:t> dependence and T-even</a:t>
            </a:r>
          </a:p>
          <a:p>
            <a:pPr marL="228600" indent="-228600">
              <a:spcBef>
                <a:spcPct val="0"/>
              </a:spcBef>
            </a:pPr>
            <a:r>
              <a:rPr lang="en-US" dirty="0"/>
              <a:t>Red: T-odd with </a:t>
            </a:r>
            <a:r>
              <a:rPr lang="en-US" dirty="0" err="1"/>
              <a:t>kt</a:t>
            </a:r>
            <a:r>
              <a:rPr lang="en-US" dirty="0"/>
              <a:t> dependence</a:t>
            </a:r>
          </a:p>
          <a:p>
            <a:pPr marL="228600" indent="-228600">
              <a:spcBef>
                <a:spcPct val="0"/>
              </a:spcBef>
            </a:pPr>
            <a:r>
              <a:rPr lang="en-US" dirty="0"/>
              <a:t>Other: </a:t>
            </a:r>
            <a:r>
              <a:rPr lang="en-US" dirty="0" err="1"/>
              <a:t>kt</a:t>
            </a:r>
            <a:r>
              <a:rPr lang="en-US" dirty="0"/>
              <a:t> dependence and T-even</a:t>
            </a:r>
          </a:p>
        </p:txBody>
      </p:sp>
      <p:sp>
        <p:nvSpPr>
          <p:cNvPr id="62468" name="Slide Number Placeholder 3"/>
          <p:cNvSpPr>
            <a:spLocks noGrp="1"/>
          </p:cNvSpPr>
          <p:nvPr>
            <p:ph type="sldNum" sz="quarter" idx="5"/>
          </p:nvPr>
        </p:nvSpPr>
        <p:spPr bwMode="auto">
          <a:noFill/>
          <a:ln>
            <a:miter lim="800000"/>
            <a:headEnd/>
            <a:tailEnd/>
          </a:ln>
        </p:spPr>
        <p:txBody>
          <a:bodyPr/>
          <a:lstStyle/>
          <a:p>
            <a:fld id="{3ED2CD75-62AE-3C44-8451-CC7241DAC51C}"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a:lnSpc>
                <a:spcPct val="90000"/>
              </a:lnSpc>
              <a:spcBef>
                <a:spcPct val="0"/>
              </a:spcBef>
              <a:buFontTx/>
              <a:buAutoNum type="arabicPeriod"/>
            </a:pPr>
            <a:endParaRPr lang="en-US" dirty="0"/>
          </a:p>
        </p:txBody>
      </p:sp>
      <p:sp>
        <p:nvSpPr>
          <p:cNvPr id="61444" name="Slide Number Placeholder 3"/>
          <p:cNvSpPr>
            <a:spLocks noGrp="1"/>
          </p:cNvSpPr>
          <p:nvPr>
            <p:ph type="sldNum" sz="quarter" idx="5"/>
          </p:nvPr>
        </p:nvSpPr>
        <p:spPr bwMode="auto">
          <a:noFill/>
          <a:ln>
            <a:miter lim="800000"/>
            <a:headEnd/>
            <a:tailEnd/>
          </a:ln>
        </p:spPr>
        <p:txBody>
          <a:bodyPr/>
          <a:lstStyle/>
          <a:p>
            <a:fld id="{63D2DE92-2B8A-6543-A971-36721038AA59}"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D1F64-6C21-0149-B0F2-3687999CC1B8}"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lide Number Placeholder 5"/>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C71CC-311E-4843-9D81-867C95E33AD0}"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lide Number Placeholder 5"/>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DFC01-8169-1446-9002-6BDD0AEE97C2}"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lide Number Placeholder 5"/>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8763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3810000"/>
            <a:ext cx="8763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760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08413"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447800"/>
            <a:ext cx="3810000" cy="4646613"/>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4027D-9FBD-7048-A2FB-85566C2C08CA}"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lide Number Placeholder 5"/>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00533-1209-544C-B8EE-8DB7F985EAAF}"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lide Number Placeholder 5"/>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F710B-3CD9-2247-AEAD-8EF7335D2541}" type="datetime1">
              <a:rPr lang="en-US" smtClean="0"/>
              <a:pPr/>
              <a:t>10/15/10</a:t>
            </a:fld>
            <a:endParaRPr lang="en-US"/>
          </a:p>
        </p:txBody>
      </p:sp>
      <p:sp>
        <p:nvSpPr>
          <p:cNvPr id="6" name="Footer Placeholder 5"/>
          <p:cNvSpPr>
            <a:spLocks noGrp="1"/>
          </p:cNvSpPr>
          <p:nvPr>
            <p:ph type="ftr" sz="quarter" idx="11"/>
          </p:nvPr>
        </p:nvSpPr>
        <p:spPr/>
        <p:txBody>
          <a:bodyPr/>
          <a:lstStyle/>
          <a:p>
            <a:r>
              <a:rPr lang="en-US" smtClean="0"/>
              <a:t>HIX2010, Newport News, VA</a:t>
            </a:r>
            <a:endParaRPr lang="en-US"/>
          </a:p>
        </p:txBody>
      </p:sp>
      <p:sp>
        <p:nvSpPr>
          <p:cNvPr id="7" name="Slide Number Placeholder 6"/>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DF90B-8C21-B046-9AD6-DCA4A8102D26}" type="datetime1">
              <a:rPr lang="en-US" smtClean="0"/>
              <a:pPr/>
              <a:t>10/15/10</a:t>
            </a:fld>
            <a:endParaRPr lang="en-US"/>
          </a:p>
        </p:txBody>
      </p:sp>
      <p:sp>
        <p:nvSpPr>
          <p:cNvPr id="8" name="Footer Placeholder 7"/>
          <p:cNvSpPr>
            <a:spLocks noGrp="1"/>
          </p:cNvSpPr>
          <p:nvPr>
            <p:ph type="ftr" sz="quarter" idx="11"/>
          </p:nvPr>
        </p:nvSpPr>
        <p:spPr/>
        <p:txBody>
          <a:bodyPr/>
          <a:lstStyle/>
          <a:p>
            <a:r>
              <a:rPr lang="en-US" smtClean="0"/>
              <a:t>HIX2010, Newport News, VA</a:t>
            </a:r>
            <a:endParaRPr lang="en-US"/>
          </a:p>
        </p:txBody>
      </p:sp>
      <p:sp>
        <p:nvSpPr>
          <p:cNvPr id="9" name="Slide Number Placeholder 8"/>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2A5C6A-5934-A740-A2D1-F2689AAEED35}" type="datetime1">
              <a:rPr lang="en-US" smtClean="0"/>
              <a:pPr/>
              <a:t>10/15/10</a:t>
            </a:fld>
            <a:endParaRPr lang="en-US"/>
          </a:p>
        </p:txBody>
      </p:sp>
      <p:sp>
        <p:nvSpPr>
          <p:cNvPr id="4" name="Footer Placeholder 3"/>
          <p:cNvSpPr>
            <a:spLocks noGrp="1"/>
          </p:cNvSpPr>
          <p:nvPr>
            <p:ph type="ftr" sz="quarter" idx="11"/>
          </p:nvPr>
        </p:nvSpPr>
        <p:spPr/>
        <p:txBody>
          <a:bodyPr/>
          <a:lstStyle/>
          <a:p>
            <a:r>
              <a:rPr lang="en-US" smtClean="0"/>
              <a:t>HIX2010, Newport News, VA</a:t>
            </a:r>
            <a:endParaRPr lang="en-US"/>
          </a:p>
        </p:txBody>
      </p:sp>
      <p:sp>
        <p:nvSpPr>
          <p:cNvPr id="5" name="Slide Number Placeholder 4"/>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BA0B2-49FB-274C-B32E-6933ADD25DC4}" type="datetime1">
              <a:rPr lang="en-US" smtClean="0"/>
              <a:pPr/>
              <a:t>10/15/10</a:t>
            </a:fld>
            <a:endParaRPr lang="en-US"/>
          </a:p>
        </p:txBody>
      </p:sp>
      <p:sp>
        <p:nvSpPr>
          <p:cNvPr id="3" name="Footer Placeholder 2"/>
          <p:cNvSpPr>
            <a:spLocks noGrp="1"/>
          </p:cNvSpPr>
          <p:nvPr>
            <p:ph type="ftr" sz="quarter" idx="11"/>
          </p:nvPr>
        </p:nvSpPr>
        <p:spPr/>
        <p:txBody>
          <a:bodyPr/>
          <a:lstStyle/>
          <a:p>
            <a:r>
              <a:rPr lang="en-US" smtClean="0"/>
              <a:t>HIX2010, Newport News, VA</a:t>
            </a:r>
            <a:endParaRPr lang="en-US"/>
          </a:p>
        </p:txBody>
      </p:sp>
      <p:sp>
        <p:nvSpPr>
          <p:cNvPr id="4" name="Slide Number Placeholder 3"/>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4C727-D691-B74E-A417-F8C019D76422}" type="datetime1">
              <a:rPr lang="en-US" smtClean="0"/>
              <a:pPr/>
              <a:t>10/15/10</a:t>
            </a:fld>
            <a:endParaRPr lang="en-US"/>
          </a:p>
        </p:txBody>
      </p:sp>
      <p:sp>
        <p:nvSpPr>
          <p:cNvPr id="6" name="Footer Placeholder 5"/>
          <p:cNvSpPr>
            <a:spLocks noGrp="1"/>
          </p:cNvSpPr>
          <p:nvPr>
            <p:ph type="ftr" sz="quarter" idx="11"/>
          </p:nvPr>
        </p:nvSpPr>
        <p:spPr/>
        <p:txBody>
          <a:bodyPr/>
          <a:lstStyle/>
          <a:p>
            <a:r>
              <a:rPr lang="en-US" smtClean="0"/>
              <a:t>HIX2010, Newport News, VA</a:t>
            </a:r>
            <a:endParaRPr lang="en-US"/>
          </a:p>
        </p:txBody>
      </p:sp>
      <p:sp>
        <p:nvSpPr>
          <p:cNvPr id="7" name="Slide Number Placeholder 6"/>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E133C-527E-7A40-B217-1A2098C0CE61}" type="datetime1">
              <a:rPr lang="en-US" smtClean="0"/>
              <a:pPr/>
              <a:t>10/15/10</a:t>
            </a:fld>
            <a:endParaRPr lang="en-US"/>
          </a:p>
        </p:txBody>
      </p:sp>
      <p:sp>
        <p:nvSpPr>
          <p:cNvPr id="6" name="Footer Placeholder 5"/>
          <p:cNvSpPr>
            <a:spLocks noGrp="1"/>
          </p:cNvSpPr>
          <p:nvPr>
            <p:ph type="ftr" sz="quarter" idx="11"/>
          </p:nvPr>
        </p:nvSpPr>
        <p:spPr/>
        <p:txBody>
          <a:bodyPr/>
          <a:lstStyle/>
          <a:p>
            <a:r>
              <a:rPr lang="en-US" smtClean="0"/>
              <a:t>HIX2010, Newport News, VA</a:t>
            </a:r>
            <a:endParaRPr lang="en-US"/>
          </a:p>
        </p:txBody>
      </p:sp>
      <p:sp>
        <p:nvSpPr>
          <p:cNvPr id="7" name="Slide Number Placeholder 6"/>
          <p:cNvSpPr>
            <a:spLocks noGrp="1"/>
          </p:cNvSpPr>
          <p:nvPr>
            <p:ph type="sldNum" sz="quarter" idx="12"/>
          </p:nvPr>
        </p:nvSpPr>
        <p:spPr/>
        <p:txBody>
          <a:bodyPr/>
          <a:lstStyle/>
          <a:p>
            <a:fld id="{EFCD22CA-37DC-E749-A03D-060D9CBEAA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7648"/>
          </a:xfrm>
          <a:prstGeom prst="rect">
            <a:avLst/>
          </a:prstGeom>
          <a:solidFill>
            <a:srgbClr val="00009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31E71-A5C2-8341-8283-D94F98DFCB33}" type="datetime1">
              <a:rPr lang="en-US" smtClean="0"/>
              <a:pPr/>
              <a:t>10/15/10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HIX2010, Newport News, VA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D22CA-37DC-E749-A03D-060D9CBEAA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p:txStyles>
    <p:titleStyle>
      <a:lvl1pPr algn="ctr" defTabSz="457200" rtl="0" eaLnBrk="1" latinLnBrk="0" hangingPunct="1">
        <a:spcBef>
          <a:spcPct val="0"/>
        </a:spcBef>
        <a:buNone/>
        <a:defRPr sz="3200" kern="1200">
          <a:solidFill>
            <a:schemeClr val="bg1"/>
          </a:solidFill>
          <a:latin typeface="Comic Sans MS"/>
          <a:ea typeface="+mj-ea"/>
          <a:cs typeface="Comic Sans MS"/>
        </a:defRPr>
      </a:lvl1pPr>
    </p:titleStyle>
    <p:bodyStyle>
      <a:lvl1pPr marL="342900" indent="-342900" algn="l" defTabSz="457200" rtl="0" eaLnBrk="1" latinLnBrk="0" hangingPunct="1">
        <a:spcBef>
          <a:spcPct val="20000"/>
        </a:spcBef>
        <a:buClr>
          <a:srgbClr val="FF0000"/>
        </a:buClr>
        <a:buSzPct val="80000"/>
        <a:buFont typeface="Wingdings" charset="2"/>
        <a:buChar char=""/>
        <a:defRPr sz="2800" b="0" i="0" kern="1200">
          <a:solidFill>
            <a:schemeClr val="tx1"/>
          </a:solidFill>
          <a:latin typeface="Comic Sans MS"/>
          <a:ea typeface="+mn-ea"/>
          <a:cs typeface="Comic Sans MS"/>
        </a:defRPr>
      </a:lvl1pPr>
      <a:lvl2pPr marL="742950" indent="-285750" algn="l" defTabSz="457200" rtl="0" eaLnBrk="1" latinLnBrk="0" hangingPunct="1">
        <a:spcBef>
          <a:spcPct val="20000"/>
        </a:spcBef>
        <a:buClr>
          <a:srgbClr val="008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4" Type="http://schemas.openxmlformats.org/officeDocument/2006/relationships/image" Target="../media/image37.png"/><Relationship Id="rId10" Type="http://schemas.openxmlformats.org/officeDocument/2006/relationships/image" Target="../media/image43.png"/><Relationship Id="rId5" Type="http://schemas.openxmlformats.org/officeDocument/2006/relationships/image" Target="../media/image38.png"/><Relationship Id="rId7"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4.xml"/><Relationship Id="rId9" Type="http://schemas.openxmlformats.org/officeDocument/2006/relationships/image" Target="../media/image42.png"/><Relationship Id="rId3" Type="http://schemas.openxmlformats.org/officeDocument/2006/relationships/image" Target="../media/image36.png"/><Relationship Id="rId6"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4" Type="http://schemas.openxmlformats.org/officeDocument/2006/relationships/image" Target="../media/image45.pdf"/><Relationship Id="rId5" Type="http://schemas.openxmlformats.org/officeDocument/2006/relationships/image" Target="../media/image46.png"/><Relationship Id="rId7"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4.jpeg"/><Relationship Id="rId6" Type="http://schemas.openxmlformats.org/officeDocument/2006/relationships/image" Target="../media/image47.pdf"/></Relationships>
</file>

<file path=ppt/slides/_rels/slide12.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0.pdf"/><Relationship Id="rId4" Type="http://schemas.openxmlformats.org/officeDocument/2006/relationships/image" Target="../media/image56.pdf"/><Relationship Id="rId10" Type="http://schemas.openxmlformats.org/officeDocument/2006/relationships/image" Target="../media/image62.pdf"/><Relationship Id="rId5" Type="http://schemas.openxmlformats.org/officeDocument/2006/relationships/image" Target="../media/image57.png"/><Relationship Id="rId7" Type="http://schemas.openxmlformats.org/officeDocument/2006/relationships/image" Target="../media/image59.png"/><Relationship Id="rId11"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image" Target="../media/image54.pdf"/><Relationship Id="rId9" Type="http://schemas.openxmlformats.org/officeDocument/2006/relationships/image" Target="../media/image61.png"/><Relationship Id="rId3" Type="http://schemas.openxmlformats.org/officeDocument/2006/relationships/image" Target="../media/image55.png"/><Relationship Id="rId6" Type="http://schemas.openxmlformats.org/officeDocument/2006/relationships/image" Target="../media/image58.pdf"/></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4" Type="http://schemas.openxmlformats.org/officeDocument/2006/relationships/image" Target="../media/image65.png"/><Relationship Id="rId10" Type="http://schemas.openxmlformats.org/officeDocument/2006/relationships/image" Target="../media/image71.png"/><Relationship Id="rId5" Type="http://schemas.openxmlformats.org/officeDocument/2006/relationships/image" Target="../media/image66.png"/><Relationship Id="rId7"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8.xml"/><Relationship Id="rId9" Type="http://schemas.openxmlformats.org/officeDocument/2006/relationships/image" Target="../media/image70.png"/><Relationship Id="rId3" Type="http://schemas.openxmlformats.org/officeDocument/2006/relationships/image" Target="../media/image64.png"/><Relationship Id="rId6" Type="http://schemas.openxmlformats.org/officeDocument/2006/relationships/image" Target="../media/image67.png"/></Relationships>
</file>

<file path=ppt/slides/_rels/slide16.xml.rels><?xml version="1.0" encoding="UTF-8" standalone="yes"?>
<Relationships xmlns="http://schemas.openxmlformats.org/package/2006/relationships"><Relationship Id="rId4" Type="http://schemas.openxmlformats.org/officeDocument/2006/relationships/image" Target="../media/image73.pdf"/><Relationship Id="rId5" Type="http://schemas.openxmlformats.org/officeDocument/2006/relationships/image" Target="../media/image74.png"/><Relationship Id="rId7"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2.png"/><Relationship Id="rId6" Type="http://schemas.openxmlformats.org/officeDocument/2006/relationships/image" Target="../media/image75.pdf"/></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4" Type="http://schemas.openxmlformats.org/officeDocument/2006/relationships/image" Target="../media/image78.png"/><Relationship Id="rId5" Type="http://schemas.openxmlformats.org/officeDocument/2006/relationships/image" Target="../media/image79.pdf"/><Relationship Id="rId7" Type="http://schemas.openxmlformats.org/officeDocument/2006/relationships/image" Target="../media/image81.pd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7.pdf"/><Relationship Id="rId6" Type="http://schemas.openxmlformats.org/officeDocument/2006/relationships/image" Target="../media/image80.png"/></Relationships>
</file>

<file path=ppt/slides/_rels/slide18.xml.rels><?xml version="1.0" encoding="UTF-8" standalone="yes"?>
<Relationships xmlns="http://schemas.openxmlformats.org/package/2006/relationships"><Relationship Id="rId4"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3.png"/></Relationships>
</file>

<file path=ppt/slides/_rels/slide19.xml.rels><?xml version="1.0" encoding="UTF-8" standalone="yes"?>
<Relationships xmlns="http://schemas.openxmlformats.org/package/2006/relationships"><Relationship Id="rId4"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5.png"/><Relationship Id="rId5" Type="http://schemas.openxmlformats.org/officeDocument/2006/relationships/image" Target="../media/image87.png"/></Relationships>
</file>

<file path=ppt/slides/_rels/slide2.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 Id="rId5"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8.pd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4" Type="http://schemas.openxmlformats.org/officeDocument/2006/relationships/image" Target="../media/image94.pn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3.jpeg"/></Relationships>
</file>

<file path=ppt/slides/_rels/slide25.xml.rels><?xml version="1.0" encoding="UTF-8" standalone="yes"?>
<Relationships xmlns="http://schemas.openxmlformats.org/package/2006/relationships"><Relationship Id="rId4" Type="http://schemas.openxmlformats.org/officeDocument/2006/relationships/image" Target="../media/image97.png"/><Relationship Id="rId1" Type="http://schemas.openxmlformats.org/officeDocument/2006/relationships/slideLayout" Target="../slideLayouts/slideLayout6.xml"/><Relationship Id="rId2" Type="http://schemas.openxmlformats.org/officeDocument/2006/relationships/image" Target="../media/image95.png"/><Relationship Id="rId3" Type="http://schemas.openxmlformats.org/officeDocument/2006/relationships/image" Target="../media/image96.png"/><Relationship Id="rId5" Type="http://schemas.openxmlformats.org/officeDocument/2006/relationships/image" Target="../media/image98.png"/></Relationships>
</file>

<file path=ppt/slides/_rels/slide26.xml.rels><?xml version="1.0" encoding="UTF-8" standalone="yes"?>
<Relationships xmlns="http://schemas.openxmlformats.org/package/2006/relationships"><Relationship Id="rId6" Type="http://schemas.openxmlformats.org/officeDocument/2006/relationships/image" Target="../media/image102.png"/><Relationship Id="rId4" Type="http://schemas.openxmlformats.org/officeDocument/2006/relationships/image" Target="../media/image100.jpe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9.png"/><Relationship Id="rId5" Type="http://schemas.openxmlformats.org/officeDocument/2006/relationships/image" Target="../media/image101.jpeg"/></Relationships>
</file>

<file path=ppt/slides/_rels/slide27.xml.rels><?xml version="1.0" encoding="UTF-8" standalone="yes"?>
<Relationships xmlns="http://schemas.openxmlformats.org/package/2006/relationships"><Relationship Id="rId4" Type="http://schemas.openxmlformats.org/officeDocument/2006/relationships/image" Target="../media/image104.pn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3.png"/></Relationships>
</file>

<file path=ppt/slides/_rels/slide28.xml.rels><?xml version="1.0" encoding="UTF-8" standalone="yes"?>
<Relationships xmlns="http://schemas.openxmlformats.org/package/2006/relationships"><Relationship Id="rId4" Type="http://schemas.openxmlformats.org/officeDocument/2006/relationships/image" Target="../media/image106.png"/><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5.png"/></Relationships>
</file>

<file path=ppt/slides/_rels/slide29.xml.rels><?xml version="1.0" encoding="UTF-8" standalone="yes"?>
<Relationships xmlns="http://schemas.openxmlformats.org/package/2006/relationships"><Relationship Id="rId4" Type="http://schemas.openxmlformats.org/officeDocument/2006/relationships/image" Target="../media/image108.jpe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7.jpeg"/><Relationship Id="rId5" Type="http://schemas.openxmlformats.org/officeDocument/2006/relationships/image" Target="../media/image109.jpeg"/></Relationships>
</file>

<file path=ppt/slides/_rels/slide3.xml.rels><?xml version="1.0" encoding="UTF-8" standalone="yes"?>
<Relationships xmlns="http://schemas.openxmlformats.org/package/2006/relationships"><Relationship Id="rId4" Type="http://schemas.openxmlformats.org/officeDocument/2006/relationships/image" Target="../media/image8.pdf"/><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1.jpeg"/><Relationship Id="rId3" Type="http://schemas.openxmlformats.org/officeDocument/2006/relationships/image" Target="../media/image1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4" Type="http://schemas.openxmlformats.org/officeDocument/2006/relationships/image" Target="../media/image13.png"/><Relationship Id="rId10" Type="http://schemas.openxmlformats.org/officeDocument/2006/relationships/image" Target="../media/image19.png"/><Relationship Id="rId5" Type="http://schemas.openxmlformats.org/officeDocument/2006/relationships/image" Target="../media/image14.pdf"/><Relationship Id="rId7" Type="http://schemas.openxmlformats.org/officeDocument/2006/relationships/image" Target="../media/image16.pdf"/><Relationship Id="rId1" Type="http://schemas.openxmlformats.org/officeDocument/2006/relationships/slideLayout" Target="../slideLayouts/slideLayout8.xml"/><Relationship Id="rId2" Type="http://schemas.openxmlformats.org/officeDocument/2006/relationships/image" Target="../media/image11.png"/><Relationship Id="rId9" Type="http://schemas.openxmlformats.org/officeDocument/2006/relationships/image" Target="../media/image18.pdf"/><Relationship Id="rId3" Type="http://schemas.openxmlformats.org/officeDocument/2006/relationships/image" Target="../media/image12.pdf"/><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6.pdf"/><Relationship Id="rId4" Type="http://schemas.openxmlformats.org/officeDocument/2006/relationships/image" Target="../media/image22.pdf"/><Relationship Id="rId5" Type="http://schemas.openxmlformats.org/officeDocument/2006/relationships/image" Target="../media/image23.png"/><Relationship Id="rId7"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20.pdf"/><Relationship Id="rId9" Type="http://schemas.openxmlformats.org/officeDocument/2006/relationships/image" Target="../media/image27.png"/><Relationship Id="rId3" Type="http://schemas.openxmlformats.org/officeDocument/2006/relationships/image" Target="../media/image21.png"/><Relationship Id="rId6" Type="http://schemas.openxmlformats.org/officeDocument/2006/relationships/image" Target="../media/image24.pdf"/></Relationships>
</file>

<file path=ppt/slides/_rels/slide7.xml.rels><?xml version="1.0" encoding="UTF-8" standalone="yes"?>
<Relationships xmlns="http://schemas.openxmlformats.org/package/2006/relationships"><Relationship Id="rId6" Type="http://schemas.openxmlformats.org/officeDocument/2006/relationships/image" Target="../media/image31.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8.jpeg"/><Relationship Id="rId5"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image" Target="../media/image34.pdf"/><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3.png"/><Relationship Id="rId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110"/>
            <a:ext cx="8229600" cy="568158"/>
          </a:xfrm>
        </p:spPr>
        <p:txBody>
          <a:bodyPr>
            <a:normAutofit/>
          </a:bodyPr>
          <a:lstStyle/>
          <a:p>
            <a:r>
              <a:rPr lang="en-US" sz="2800" dirty="0" smtClean="0"/>
              <a:t>Overview of</a:t>
            </a:r>
            <a:r>
              <a:rPr lang="en-US" sz="2800" dirty="0" smtClean="0"/>
              <a:t> Nucleon Spin </a:t>
            </a:r>
            <a:r>
              <a:rPr lang="en-US" sz="2800" dirty="0" smtClean="0"/>
              <a:t>Structure at Large </a:t>
            </a:r>
            <a:r>
              <a:rPr lang="en-US" sz="2800" dirty="0" err="1" smtClean="0"/>
              <a:t>x</a:t>
            </a:r>
            <a:endParaRPr lang="en-US" sz="2800" dirty="0"/>
          </a:p>
        </p:txBody>
      </p:sp>
      <p:sp>
        <p:nvSpPr>
          <p:cNvPr id="3" name="Content Placeholder 2"/>
          <p:cNvSpPr>
            <a:spLocks noGrp="1"/>
          </p:cNvSpPr>
          <p:nvPr>
            <p:ph idx="1"/>
          </p:nvPr>
        </p:nvSpPr>
        <p:spPr>
          <a:xfrm>
            <a:off x="457200" y="1955800"/>
            <a:ext cx="8229600" cy="4178300"/>
          </a:xfrm>
        </p:spPr>
        <p:txBody>
          <a:bodyPr>
            <a:normAutofit/>
          </a:bodyPr>
          <a:lstStyle/>
          <a:p>
            <a:pPr>
              <a:spcAft>
                <a:spcPts val="600"/>
              </a:spcAft>
              <a:buNone/>
            </a:pPr>
            <a:r>
              <a:rPr lang="en-US" sz="2400" dirty="0" smtClean="0"/>
              <a:t>Outline:</a:t>
            </a:r>
          </a:p>
          <a:p>
            <a:pPr>
              <a:spcAft>
                <a:spcPts val="600"/>
              </a:spcAft>
            </a:pPr>
            <a:r>
              <a:rPr lang="en-US" sz="2200" dirty="0" smtClean="0">
                <a:latin typeface="Calibri"/>
                <a:cs typeface="Calibri"/>
              </a:rPr>
              <a:t>Longitudinal Spin Structure</a:t>
            </a:r>
          </a:p>
          <a:p>
            <a:pPr lvl="1">
              <a:spcAft>
                <a:spcPts val="600"/>
              </a:spcAft>
            </a:pPr>
            <a:r>
              <a:rPr lang="en-US" sz="2000" dirty="0" smtClean="0"/>
              <a:t>Quark </a:t>
            </a:r>
            <a:r>
              <a:rPr lang="en-US" sz="2000" dirty="0" err="1" smtClean="0"/>
              <a:t>helicity</a:t>
            </a:r>
            <a:r>
              <a:rPr lang="en-US" sz="2000" dirty="0" smtClean="0"/>
              <a:t>  dependent distributions </a:t>
            </a:r>
          </a:p>
          <a:p>
            <a:pPr>
              <a:spcAft>
                <a:spcPts val="600"/>
              </a:spcAft>
            </a:pPr>
            <a:r>
              <a:rPr lang="en-US" sz="2200" dirty="0" smtClean="0">
                <a:latin typeface="Calibri"/>
                <a:cs typeface="Calibri"/>
              </a:rPr>
              <a:t>Transverse Spin Structure</a:t>
            </a:r>
          </a:p>
          <a:p>
            <a:pPr lvl="1">
              <a:spcAft>
                <a:spcPts val="600"/>
              </a:spcAft>
            </a:pPr>
            <a:r>
              <a:rPr lang="en-US" sz="2000" dirty="0" err="1" smtClean="0"/>
              <a:t>Transversity</a:t>
            </a:r>
            <a:r>
              <a:rPr lang="en-US" sz="2000" dirty="0" smtClean="0"/>
              <a:t>  </a:t>
            </a:r>
          </a:p>
          <a:p>
            <a:pPr lvl="1">
              <a:spcAft>
                <a:spcPts val="600"/>
              </a:spcAft>
            </a:pPr>
            <a:r>
              <a:rPr lang="en-US" sz="2000" dirty="0" smtClean="0"/>
              <a:t>Transverse momentum distributions and 3D imaging in            -space</a:t>
            </a:r>
          </a:p>
          <a:p>
            <a:pPr>
              <a:spcAft>
                <a:spcPts val="600"/>
              </a:spcAft>
            </a:pPr>
            <a:r>
              <a:rPr lang="en-US" sz="2400" dirty="0" err="1" smtClean="0">
                <a:latin typeface="Calibri"/>
                <a:cs typeface="Calibri"/>
              </a:rPr>
              <a:t>Partons</a:t>
            </a:r>
            <a:r>
              <a:rPr lang="en-US" sz="2400" dirty="0" smtClean="0">
                <a:latin typeface="Calibri"/>
                <a:cs typeface="Calibri"/>
              </a:rPr>
              <a:t> Correlations</a:t>
            </a:r>
          </a:p>
          <a:p>
            <a:pPr lvl="1">
              <a:spcAft>
                <a:spcPts val="600"/>
              </a:spcAft>
            </a:pPr>
            <a:r>
              <a:rPr lang="en-US" sz="2000" dirty="0" smtClean="0"/>
              <a:t>Quark-gluon correlations</a:t>
            </a:r>
          </a:p>
          <a:p>
            <a:pPr>
              <a:spcAft>
                <a:spcPts val="600"/>
              </a:spcAft>
            </a:pPr>
            <a:r>
              <a:rPr lang="en-US" sz="2162" dirty="0" smtClean="0"/>
              <a:t>Summary</a:t>
            </a:r>
          </a:p>
        </p:txBody>
      </p:sp>
      <p:sp>
        <p:nvSpPr>
          <p:cNvPr id="4" name="Date Placeholder 3"/>
          <p:cNvSpPr>
            <a:spLocks noGrp="1"/>
          </p:cNvSpPr>
          <p:nvPr>
            <p:ph type="dt" sz="half" idx="10"/>
          </p:nvPr>
        </p:nvSpPr>
        <p:spPr/>
        <p:txBody>
          <a:bodyPr/>
          <a:lstStyle/>
          <a:p>
            <a:fld id="{EB54027D-9FBD-7048-A2FB-85566C2C08CA}"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6" name="Subtitle 2"/>
          <p:cNvSpPr txBox="1">
            <a:spLocks/>
          </p:cNvSpPr>
          <p:nvPr/>
        </p:nvSpPr>
        <p:spPr>
          <a:xfrm>
            <a:off x="3124200" y="1230884"/>
            <a:ext cx="3159125" cy="724916"/>
          </a:xfrm>
          <a:prstGeom prst="rect">
            <a:avLst/>
          </a:prstGeom>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
                <a:srgbClr val="FF0000"/>
              </a:buClr>
              <a:buSzPct val="80000"/>
              <a:buFont typeface="Wingdings" charset="2"/>
              <a:buNone/>
              <a:tabLst/>
              <a:defRPr/>
            </a:pPr>
            <a:r>
              <a:rPr kumimoji="0" lang="en-US" sz="2581" b="0" i="0" u="none" strike="noStrike" kern="1200" cap="none" spc="0" normalizeH="0" baseline="0" noProof="0" dirty="0" smtClean="0">
                <a:ln>
                  <a:noFill/>
                </a:ln>
                <a:solidFill>
                  <a:schemeClr val="tx1"/>
                </a:solidFill>
                <a:effectLst/>
                <a:uLnTx/>
                <a:uFillTx/>
                <a:latin typeface="Comic Sans MS"/>
                <a:ea typeface="+mn-ea"/>
                <a:cs typeface="Comic Sans MS"/>
              </a:rPr>
              <a:t>Zein-Eddine Meziani</a:t>
            </a:r>
          </a:p>
          <a:p>
            <a:pPr marL="0" marR="0" lvl="0" indent="0" algn="ctr" defTabSz="457200" rtl="0" eaLnBrk="1" fontAlgn="auto" latinLnBrk="0" hangingPunct="1">
              <a:lnSpc>
                <a:spcPct val="100000"/>
              </a:lnSpc>
              <a:spcBef>
                <a:spcPct val="20000"/>
              </a:spcBef>
              <a:spcAft>
                <a:spcPts val="0"/>
              </a:spcAft>
              <a:buClr>
                <a:srgbClr val="FF0000"/>
              </a:buClr>
              <a:buSzPct val="80000"/>
              <a:buFont typeface="Wingdings" charset="2"/>
              <a:buNone/>
              <a:tabLst/>
              <a:defRPr/>
            </a:pPr>
            <a:r>
              <a:rPr kumimoji="0" lang="en-US" sz="2323" b="0" i="0" u="none" strike="noStrike" kern="1200" cap="none" spc="0" normalizeH="0" baseline="0" noProof="0" dirty="0" smtClean="0">
                <a:ln>
                  <a:noFill/>
                </a:ln>
                <a:solidFill>
                  <a:srgbClr val="FF00FF"/>
                </a:solidFill>
                <a:effectLst/>
                <a:uLnTx/>
                <a:uFillTx/>
                <a:latin typeface="Comic Sans MS"/>
                <a:ea typeface="+mn-ea"/>
                <a:cs typeface="Comic Sans MS"/>
              </a:rPr>
              <a:t>Temple University, Philadelphia</a:t>
            </a:r>
            <a:endParaRPr kumimoji="0" lang="en-US" sz="2323" b="0" i="0" u="none" strike="noStrike" kern="1200" cap="none" spc="0" normalizeH="0" baseline="0" noProof="0" dirty="0">
              <a:ln>
                <a:noFill/>
              </a:ln>
              <a:solidFill>
                <a:srgbClr val="FF00FF"/>
              </a:solidFill>
              <a:effectLst/>
              <a:uLnTx/>
              <a:uFillTx/>
              <a:latin typeface="Comic Sans MS"/>
              <a:ea typeface="+mn-ea"/>
              <a:cs typeface="Comic Sans MS"/>
            </a:endParaRPr>
          </a:p>
        </p:txBody>
      </p:sp>
      <p:sp>
        <p:nvSpPr>
          <p:cNvPr id="7" name="TextBox 6"/>
          <p:cNvSpPr txBox="1"/>
          <p:nvPr/>
        </p:nvSpPr>
        <p:spPr>
          <a:xfrm>
            <a:off x="1524000" y="0"/>
            <a:ext cx="6365845" cy="400110"/>
          </a:xfrm>
          <a:prstGeom prst="rect">
            <a:avLst/>
          </a:prstGeom>
          <a:noFill/>
        </p:spPr>
        <p:txBody>
          <a:bodyPr wrap="none" rtlCol="0">
            <a:spAutoFit/>
          </a:bodyPr>
          <a:lstStyle/>
          <a:p>
            <a:r>
              <a:rPr lang="en-US" sz="2000" dirty="0" smtClean="0">
                <a:solidFill>
                  <a:srgbClr val="FF00FF"/>
                </a:solidFill>
                <a:latin typeface="Brush Script Std"/>
                <a:cs typeface="Brush Script Std"/>
              </a:rPr>
              <a:t>3</a:t>
            </a:r>
            <a:r>
              <a:rPr lang="en-US" sz="2000" baseline="30000" dirty="0" smtClean="0">
                <a:solidFill>
                  <a:srgbClr val="FF00FF"/>
                </a:solidFill>
                <a:latin typeface="Brush Script Std"/>
                <a:cs typeface="Brush Script Std"/>
              </a:rPr>
              <a:t>rd</a:t>
            </a:r>
            <a:r>
              <a:rPr lang="en-US" sz="2000" dirty="0" smtClean="0">
                <a:solidFill>
                  <a:srgbClr val="FF00FF"/>
                </a:solidFill>
                <a:latin typeface="Brush Script Std"/>
                <a:cs typeface="Brush Script Std"/>
              </a:rPr>
              <a:t> International Workshop on Nucleon Structure at Large </a:t>
            </a:r>
            <a:r>
              <a:rPr lang="en-US" sz="2000" dirty="0" err="1" smtClean="0">
                <a:solidFill>
                  <a:srgbClr val="FF00FF"/>
                </a:solidFill>
                <a:latin typeface="Brush Script Std"/>
                <a:cs typeface="Brush Script Std"/>
              </a:rPr>
              <a:t>x</a:t>
            </a:r>
            <a:endParaRPr lang="en-US" sz="2000" dirty="0">
              <a:solidFill>
                <a:srgbClr val="FF00FF"/>
              </a:solidFill>
              <a:latin typeface="Brush Script Std"/>
              <a:cs typeface="Brush Script Std"/>
            </a:endParaRPr>
          </a:p>
        </p:txBody>
      </p:sp>
      <p:pic>
        <p:nvPicPr>
          <p:cNvPr id="8" name="Picture 7"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6959600" y="4415367"/>
            <a:ext cx="533400" cy="228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152400"/>
            <a:ext cx="8382000" cy="609600"/>
          </a:xfrm>
          <a:prstGeom prst="rect">
            <a:avLst/>
          </a:prstGeom>
          <a:solidFill>
            <a:srgbClr val="000099"/>
          </a:solidFill>
          <a:ln w="9525">
            <a:noFill/>
            <a:miter lim="800000"/>
            <a:headEnd/>
            <a:tailEnd/>
          </a:ln>
          <a:effectLst>
            <a:outerShdw blurRad="63500" dist="89803" dir="2700000" algn="ctr" rotWithShape="0">
              <a:srgbClr val="000099">
                <a:alpha val="74998"/>
              </a:srgbClr>
            </a:outerShdw>
          </a:effectLst>
        </p:spPr>
        <p:txBody>
          <a:bodyPr anchor="ctr">
            <a:prstTxWarp prst="textNoShape">
              <a:avLst/>
            </a:prstTxWarp>
          </a:bodyPr>
          <a:lstStyle/>
          <a:p>
            <a:pPr algn="ctr">
              <a:defRPr/>
            </a:pPr>
            <a:r>
              <a:rPr lang="en-US" sz="3200" dirty="0">
                <a:solidFill>
                  <a:schemeClr val="bg1"/>
                </a:solidFill>
                <a:latin typeface="Comic Sans MS" pitchFamily="28" charset="0"/>
              </a:rPr>
              <a:t>Effect of quark orbital angular momentum</a:t>
            </a:r>
            <a:endParaRPr lang="en-US" sz="3200" b="1" dirty="0">
              <a:solidFill>
                <a:srgbClr val="FC9600"/>
              </a:solidFill>
              <a:latin typeface="Comic Sans MS" pitchFamily="28" charset="0"/>
            </a:endParaRPr>
          </a:p>
        </p:txBody>
      </p:sp>
      <p:pic>
        <p:nvPicPr>
          <p:cNvPr id="32771" name="Picture 3" descr="a1"/>
          <p:cNvPicPr>
            <a:picLocks noChangeAspect="1" noChangeArrowheads="1"/>
          </p:cNvPicPr>
          <p:nvPr/>
        </p:nvPicPr>
        <p:blipFill>
          <a:blip r:embed="rId3"/>
          <a:srcRect/>
          <a:stretch>
            <a:fillRect/>
          </a:stretch>
        </p:blipFill>
        <p:spPr bwMode="auto">
          <a:xfrm>
            <a:off x="0" y="1600200"/>
            <a:ext cx="6311900" cy="4343400"/>
          </a:xfrm>
          <a:prstGeom prst="rect">
            <a:avLst/>
          </a:prstGeom>
          <a:noFill/>
          <a:ln w="9525">
            <a:noFill/>
            <a:miter lim="800000"/>
            <a:headEnd/>
            <a:tailEnd/>
          </a:ln>
        </p:spPr>
      </p:pic>
      <p:sp>
        <p:nvSpPr>
          <p:cNvPr id="32772" name="Text Box 4"/>
          <p:cNvSpPr txBox="1">
            <a:spLocks noChangeArrowheads="1"/>
          </p:cNvSpPr>
          <p:nvPr/>
        </p:nvSpPr>
        <p:spPr bwMode="auto">
          <a:xfrm>
            <a:off x="609600" y="1143000"/>
            <a:ext cx="4851984" cy="400110"/>
          </a:xfrm>
          <a:prstGeom prst="rect">
            <a:avLst/>
          </a:prstGeom>
          <a:noFill/>
          <a:ln w="9525">
            <a:noFill/>
            <a:miter lim="800000"/>
            <a:headEnd/>
            <a:tailEnd/>
          </a:ln>
        </p:spPr>
        <p:txBody>
          <a:bodyPr wrap="none">
            <a:prstTxWarp prst="textNoShape">
              <a:avLst/>
            </a:prstTxWarp>
            <a:spAutoFit/>
          </a:bodyPr>
          <a:lstStyle/>
          <a:p>
            <a:r>
              <a:rPr lang="en-US" sz="2000" dirty="0">
                <a:latin typeface="Brush Script MT" pitchFamily="-105" charset="0"/>
                <a:ea typeface="ＭＳ Ｐゴシック" pitchFamily="-105" charset="-128"/>
                <a:cs typeface="ＭＳ Ｐゴシック" pitchFamily="-105" charset="-128"/>
              </a:rPr>
              <a:t>Inclusive Hall A and B and Semi-Inclusive Hermes</a:t>
            </a:r>
          </a:p>
        </p:txBody>
      </p:sp>
      <p:sp>
        <p:nvSpPr>
          <p:cNvPr id="32773" name="Text Box 5"/>
          <p:cNvSpPr txBox="1">
            <a:spLocks noChangeArrowheads="1"/>
          </p:cNvSpPr>
          <p:nvPr/>
        </p:nvSpPr>
        <p:spPr bwMode="auto">
          <a:xfrm>
            <a:off x="1279525" y="5708650"/>
            <a:ext cx="184150" cy="457200"/>
          </a:xfrm>
          <a:prstGeom prst="rect">
            <a:avLst/>
          </a:prstGeom>
          <a:noFill/>
          <a:ln w="9525">
            <a:noFill/>
            <a:miter lim="800000"/>
            <a:headEnd/>
            <a:tailEnd/>
          </a:ln>
        </p:spPr>
        <p:txBody>
          <a:bodyPr wrap="none">
            <a:prstTxWarp prst="textNoShape">
              <a:avLst/>
            </a:prstTxWarp>
            <a:spAutoFit/>
          </a:bodyPr>
          <a:lstStyle/>
          <a:p>
            <a:endParaRPr lang="en-US">
              <a:latin typeface="Brush Script MT" pitchFamily="-105" charset="0"/>
              <a:ea typeface="ＭＳ Ｐゴシック" pitchFamily="-105" charset="-128"/>
              <a:cs typeface="ＭＳ Ｐゴシック" pitchFamily="-105" charset="-128"/>
            </a:endParaRPr>
          </a:p>
        </p:txBody>
      </p:sp>
      <p:pic>
        <p:nvPicPr>
          <p:cNvPr id="32774" name="Picture 6" descr="image-831"/>
          <p:cNvPicPr>
            <a:picLocks noChangeAspect="1" noChangeArrowheads="1"/>
          </p:cNvPicPr>
          <p:nvPr/>
        </p:nvPicPr>
        <p:blipFill>
          <a:blip r:embed="rId4"/>
          <a:srcRect/>
          <a:stretch>
            <a:fillRect/>
          </a:stretch>
        </p:blipFill>
        <p:spPr bwMode="auto">
          <a:xfrm>
            <a:off x="5105400" y="4343400"/>
            <a:ext cx="361950" cy="482600"/>
          </a:xfrm>
          <a:prstGeom prst="rect">
            <a:avLst/>
          </a:prstGeom>
          <a:noFill/>
          <a:ln w="9525">
            <a:noFill/>
            <a:miter lim="800000"/>
            <a:headEnd/>
            <a:tailEnd/>
          </a:ln>
        </p:spPr>
      </p:pic>
      <p:pic>
        <p:nvPicPr>
          <p:cNvPr id="32775" name="Picture 7" descr="image-832"/>
          <p:cNvPicPr>
            <a:picLocks noChangeAspect="1" noChangeArrowheads="1"/>
          </p:cNvPicPr>
          <p:nvPr/>
        </p:nvPicPr>
        <p:blipFill>
          <a:blip r:embed="rId5"/>
          <a:srcRect/>
          <a:stretch>
            <a:fillRect/>
          </a:stretch>
        </p:blipFill>
        <p:spPr bwMode="auto">
          <a:xfrm>
            <a:off x="2438400" y="1752600"/>
            <a:ext cx="412750" cy="558800"/>
          </a:xfrm>
          <a:prstGeom prst="rect">
            <a:avLst/>
          </a:prstGeom>
          <a:noFill/>
          <a:ln w="9525">
            <a:noFill/>
            <a:miter lim="800000"/>
            <a:headEnd/>
            <a:tailEnd/>
          </a:ln>
        </p:spPr>
      </p:pic>
      <p:sp>
        <p:nvSpPr>
          <p:cNvPr id="32778" name="Text Box 10"/>
          <p:cNvSpPr txBox="1">
            <a:spLocks noChangeArrowheads="1"/>
          </p:cNvSpPr>
          <p:nvPr/>
        </p:nvSpPr>
        <p:spPr bwMode="auto">
          <a:xfrm>
            <a:off x="951352" y="5842685"/>
            <a:ext cx="3544448" cy="800219"/>
          </a:xfrm>
          <a:prstGeom prst="rect">
            <a:avLst/>
          </a:prstGeom>
          <a:noFill/>
          <a:ln w="9525">
            <a:noFill/>
            <a:miter lim="800000"/>
            <a:headEnd/>
            <a:tailEnd/>
          </a:ln>
        </p:spPr>
        <p:txBody>
          <a:bodyPr wrap="square">
            <a:prstTxWarp prst="textNoShape">
              <a:avLst/>
            </a:prstTxWarp>
            <a:spAutoFit/>
          </a:bodyPr>
          <a:lstStyle/>
          <a:p>
            <a:r>
              <a:rPr lang="en-US" sz="1400" dirty="0" err="1">
                <a:latin typeface="Calibri"/>
                <a:ea typeface="ＭＳ Ｐゴシック" pitchFamily="-105" charset="-128"/>
                <a:cs typeface="Calibri"/>
              </a:rPr>
              <a:t>Avakian</a:t>
            </a:r>
            <a:r>
              <a:rPr lang="en-US" sz="1400" dirty="0">
                <a:latin typeface="Calibri"/>
                <a:ea typeface="ＭＳ Ｐゴシック" pitchFamily="-105" charset="-128"/>
                <a:cs typeface="Calibri"/>
              </a:rPr>
              <a:t>, Brodsky, </a:t>
            </a:r>
            <a:r>
              <a:rPr lang="en-US" sz="1400" dirty="0" err="1">
                <a:latin typeface="Calibri"/>
                <a:ea typeface="ＭＳ Ｐゴシック" pitchFamily="-105" charset="-128"/>
                <a:cs typeface="Calibri"/>
              </a:rPr>
              <a:t>Deur</a:t>
            </a:r>
            <a:r>
              <a:rPr lang="en-US" sz="1400" dirty="0">
                <a:latin typeface="Calibri"/>
                <a:ea typeface="ＭＳ Ｐゴシック" pitchFamily="-105" charset="-128"/>
                <a:cs typeface="Calibri"/>
              </a:rPr>
              <a:t> and </a:t>
            </a:r>
            <a:r>
              <a:rPr lang="en-US" sz="1400" dirty="0" smtClean="0">
                <a:latin typeface="Calibri"/>
                <a:ea typeface="ＭＳ Ｐゴシック" pitchFamily="-105" charset="-128"/>
                <a:cs typeface="Calibri"/>
              </a:rPr>
              <a:t>Yuan</a:t>
            </a:r>
          </a:p>
          <a:p>
            <a:r>
              <a:rPr lang="en-US" sz="1400" b="1" dirty="0" smtClean="0"/>
              <a:t>Phys.Rev.Lett.99:082001,2007</a:t>
            </a:r>
            <a:r>
              <a:rPr lang="en-US" sz="1400" dirty="0" smtClean="0"/>
              <a:t>. </a:t>
            </a:r>
            <a:endParaRPr lang="en-US" sz="1400" dirty="0" smtClean="0">
              <a:latin typeface="Calibri"/>
              <a:ea typeface="ＭＳ Ｐゴシック" pitchFamily="-105" charset="-128"/>
              <a:cs typeface="Calibri"/>
            </a:endParaRPr>
          </a:p>
          <a:p>
            <a:endParaRPr lang="en-US" dirty="0">
              <a:solidFill>
                <a:srgbClr val="FF0080"/>
              </a:solidFill>
              <a:latin typeface="Brush Script MT" pitchFamily="-105" charset="0"/>
              <a:ea typeface="ＭＳ Ｐゴシック" pitchFamily="-105" charset="-128"/>
              <a:cs typeface="ＭＳ Ｐゴシック" pitchFamily="-105" charset="-128"/>
            </a:endParaRPr>
          </a:p>
        </p:txBody>
      </p:sp>
      <p:grpSp>
        <p:nvGrpSpPr>
          <p:cNvPr id="23" name="Group 22"/>
          <p:cNvGrpSpPr/>
          <p:nvPr/>
        </p:nvGrpSpPr>
        <p:grpSpPr>
          <a:xfrm>
            <a:off x="4495800" y="1752600"/>
            <a:ext cx="4156075" cy="533400"/>
            <a:chOff x="4495800" y="1752600"/>
            <a:chExt cx="4156075" cy="533400"/>
          </a:xfrm>
        </p:grpSpPr>
        <p:sp>
          <p:nvSpPr>
            <p:cNvPr id="32776" name="Text Box 8"/>
            <p:cNvSpPr txBox="1">
              <a:spLocks noChangeArrowheads="1"/>
            </p:cNvSpPr>
            <p:nvPr/>
          </p:nvSpPr>
          <p:spPr bwMode="auto">
            <a:xfrm>
              <a:off x="7848600" y="1752600"/>
              <a:ext cx="803275" cy="466725"/>
            </a:xfrm>
            <a:prstGeom prst="rect">
              <a:avLst/>
            </a:prstGeom>
            <a:noFill/>
            <a:ln w="9525">
              <a:solidFill>
                <a:srgbClr val="000080"/>
              </a:solidFill>
              <a:miter lim="800000"/>
              <a:headEnd/>
              <a:tailEnd/>
            </a:ln>
          </p:spPr>
          <p:txBody>
            <a:bodyPr wrap="none">
              <a:prstTxWarp prst="textNoShape">
                <a:avLst/>
              </a:prstTxWarp>
              <a:spAutoFit/>
            </a:bodyPr>
            <a:lstStyle/>
            <a:p>
              <a:r>
                <a:rPr lang="en-US" dirty="0">
                  <a:solidFill>
                    <a:schemeClr val="accent2"/>
                  </a:solidFill>
                  <a:latin typeface="Helvetica" pitchFamily="-105" charset="0"/>
                  <a:ea typeface="ＭＳ Ｐゴシック" pitchFamily="-105" charset="-128"/>
                  <a:cs typeface="ＭＳ Ｐゴシック" pitchFamily="-105" charset="-128"/>
                </a:rPr>
                <a:t>BBS</a:t>
              </a:r>
              <a:endParaRPr lang="en-US" dirty="0">
                <a:solidFill>
                  <a:schemeClr val="accent2"/>
                </a:solidFill>
                <a:latin typeface="Brush Script MT" pitchFamily="-105" charset="0"/>
                <a:ea typeface="ＭＳ Ｐゴシック" pitchFamily="-105" charset="-128"/>
                <a:cs typeface="ＭＳ Ｐゴシック" pitchFamily="-105" charset="-128"/>
              </a:endParaRPr>
            </a:p>
          </p:txBody>
        </p:sp>
        <p:sp>
          <p:nvSpPr>
            <p:cNvPr id="32779" name="Line 11"/>
            <p:cNvSpPr>
              <a:spLocks noChangeShapeType="1"/>
            </p:cNvSpPr>
            <p:nvPr/>
          </p:nvSpPr>
          <p:spPr bwMode="auto">
            <a:xfrm flipH="1" flipV="1">
              <a:off x="4495800" y="1905000"/>
              <a:ext cx="3352800" cy="76200"/>
            </a:xfrm>
            <a:prstGeom prst="line">
              <a:avLst/>
            </a:prstGeom>
            <a:noFill/>
            <a:ln w="9525">
              <a:solidFill>
                <a:srgbClr val="FF8000"/>
              </a:solidFill>
              <a:round/>
              <a:headEnd/>
              <a:tailEnd type="triangle" w="med" len="med"/>
            </a:ln>
          </p:spPr>
          <p:txBody>
            <a:bodyPr wrap="none" anchor="ctr">
              <a:prstTxWarp prst="textNoShape">
                <a:avLst/>
              </a:prstTxWarp>
            </a:bodyPr>
            <a:lstStyle/>
            <a:p>
              <a:endParaRPr lang="en-US"/>
            </a:p>
          </p:txBody>
        </p:sp>
        <p:sp>
          <p:nvSpPr>
            <p:cNvPr id="32780" name="Line 12"/>
            <p:cNvSpPr>
              <a:spLocks noChangeShapeType="1"/>
            </p:cNvSpPr>
            <p:nvPr/>
          </p:nvSpPr>
          <p:spPr bwMode="auto">
            <a:xfrm flipH="1">
              <a:off x="4953000" y="2057400"/>
              <a:ext cx="2895600" cy="228600"/>
            </a:xfrm>
            <a:prstGeom prst="line">
              <a:avLst/>
            </a:prstGeom>
            <a:noFill/>
            <a:ln w="9525">
              <a:solidFill>
                <a:srgbClr val="FF8000"/>
              </a:solidFill>
              <a:round/>
              <a:headEnd/>
              <a:tailEnd type="triangle" w="med" len="med"/>
            </a:ln>
          </p:spPr>
          <p:txBody>
            <a:bodyPr wrap="none" anchor="ctr">
              <a:prstTxWarp prst="textNoShape">
                <a:avLst/>
              </a:prstTxWarp>
            </a:bodyPr>
            <a:lstStyle/>
            <a:p>
              <a:endParaRPr lang="en-US"/>
            </a:p>
          </p:txBody>
        </p:sp>
      </p:grpSp>
      <p:grpSp>
        <p:nvGrpSpPr>
          <p:cNvPr id="24" name="Group 23"/>
          <p:cNvGrpSpPr/>
          <p:nvPr/>
        </p:nvGrpSpPr>
        <p:grpSpPr>
          <a:xfrm>
            <a:off x="4343400" y="2209800"/>
            <a:ext cx="4495800" cy="1990725"/>
            <a:chOff x="4343400" y="2209800"/>
            <a:chExt cx="4495800" cy="1990725"/>
          </a:xfrm>
        </p:grpSpPr>
        <p:sp>
          <p:nvSpPr>
            <p:cNvPr id="32777" name="Text Box 9"/>
            <p:cNvSpPr txBox="1">
              <a:spLocks noChangeArrowheads="1"/>
            </p:cNvSpPr>
            <p:nvPr/>
          </p:nvSpPr>
          <p:spPr bwMode="auto">
            <a:xfrm>
              <a:off x="7162800" y="3733800"/>
              <a:ext cx="1676400" cy="466725"/>
            </a:xfrm>
            <a:prstGeom prst="rect">
              <a:avLst/>
            </a:prstGeom>
            <a:noFill/>
            <a:ln w="9525">
              <a:solidFill>
                <a:srgbClr val="FF0080"/>
              </a:solidFill>
              <a:miter lim="800000"/>
              <a:headEnd/>
              <a:tailEnd/>
            </a:ln>
          </p:spPr>
          <p:txBody>
            <a:bodyPr wrap="none">
              <a:prstTxWarp prst="textNoShape">
                <a:avLst/>
              </a:prstTxWarp>
              <a:spAutoFit/>
            </a:bodyPr>
            <a:lstStyle/>
            <a:p>
              <a:r>
                <a:rPr lang="en-US" dirty="0">
                  <a:solidFill>
                    <a:srgbClr val="FF0080"/>
                  </a:solidFill>
                  <a:latin typeface="Helvetica" pitchFamily="-105" charset="0"/>
                  <a:ea typeface="ＭＳ Ｐゴシック" pitchFamily="-105" charset="-128"/>
                  <a:cs typeface="ＭＳ Ｐゴシック" pitchFamily="-105" charset="-128"/>
                </a:rPr>
                <a:t>BBS+OAM</a:t>
              </a:r>
              <a:endParaRPr lang="en-US" dirty="0">
                <a:solidFill>
                  <a:srgbClr val="FF0080"/>
                </a:solidFill>
                <a:latin typeface="Brush Script MT" pitchFamily="-105" charset="0"/>
                <a:ea typeface="ＭＳ Ｐゴシック" pitchFamily="-105" charset="-128"/>
                <a:cs typeface="ＭＳ Ｐゴシック" pitchFamily="-105" charset="-128"/>
              </a:endParaRPr>
            </a:p>
          </p:txBody>
        </p:sp>
        <p:sp>
          <p:nvSpPr>
            <p:cNvPr id="32781" name="Line 13"/>
            <p:cNvSpPr>
              <a:spLocks noChangeShapeType="1"/>
            </p:cNvSpPr>
            <p:nvPr/>
          </p:nvSpPr>
          <p:spPr bwMode="auto">
            <a:xfrm flipH="1" flipV="1">
              <a:off x="4343400" y="2209800"/>
              <a:ext cx="2819400" cy="1676400"/>
            </a:xfrm>
            <a:prstGeom prst="line">
              <a:avLst/>
            </a:prstGeom>
            <a:noFill/>
            <a:ln w="9525">
              <a:solidFill>
                <a:srgbClr val="FF0080"/>
              </a:solidFill>
              <a:round/>
              <a:headEnd/>
              <a:tailEnd type="triangle" w="med" len="med"/>
            </a:ln>
          </p:spPr>
          <p:txBody>
            <a:bodyPr wrap="none" anchor="ctr">
              <a:prstTxWarp prst="textNoShape">
                <a:avLst/>
              </a:prstTxWarp>
            </a:bodyPr>
            <a:lstStyle/>
            <a:p>
              <a:endParaRPr lang="en-US"/>
            </a:p>
          </p:txBody>
        </p:sp>
        <p:sp>
          <p:nvSpPr>
            <p:cNvPr id="32782" name="Line 14"/>
            <p:cNvSpPr>
              <a:spLocks noChangeShapeType="1"/>
            </p:cNvSpPr>
            <p:nvPr/>
          </p:nvSpPr>
          <p:spPr bwMode="auto">
            <a:xfrm flipH="1" flipV="1">
              <a:off x="5029200" y="3276600"/>
              <a:ext cx="2133600" cy="685800"/>
            </a:xfrm>
            <a:prstGeom prst="line">
              <a:avLst/>
            </a:prstGeom>
            <a:noFill/>
            <a:ln w="9525">
              <a:solidFill>
                <a:srgbClr val="FF0080"/>
              </a:solidFill>
              <a:round/>
              <a:headEnd/>
              <a:tailEnd type="triangle" w="med" len="med"/>
            </a:ln>
          </p:spPr>
          <p:txBody>
            <a:bodyPr wrap="none" anchor="ctr">
              <a:prstTxWarp prst="textNoShape">
                <a:avLst/>
              </a:prstTxWarp>
            </a:bodyPr>
            <a:lstStyle/>
            <a:p>
              <a:endParaRPr lang="en-US"/>
            </a:p>
          </p:txBody>
        </p:sp>
      </p:grpSp>
      <p:grpSp>
        <p:nvGrpSpPr>
          <p:cNvPr id="26" name="Group 25"/>
          <p:cNvGrpSpPr/>
          <p:nvPr/>
        </p:nvGrpSpPr>
        <p:grpSpPr>
          <a:xfrm>
            <a:off x="6019800" y="4495800"/>
            <a:ext cx="3124200" cy="976313"/>
            <a:chOff x="6019800" y="4495800"/>
            <a:chExt cx="3124200" cy="976313"/>
          </a:xfrm>
        </p:grpSpPr>
        <p:pic>
          <p:nvPicPr>
            <p:cNvPr id="32785" name="Picture 17" descr="image-836"/>
            <p:cNvPicPr>
              <a:picLocks noChangeAspect="1" noChangeArrowheads="1"/>
            </p:cNvPicPr>
            <p:nvPr/>
          </p:nvPicPr>
          <p:blipFill>
            <a:blip r:embed="rId6"/>
            <a:srcRect/>
            <a:stretch>
              <a:fillRect/>
            </a:stretch>
          </p:blipFill>
          <p:spPr bwMode="auto">
            <a:xfrm>
              <a:off x="6019800" y="4800600"/>
              <a:ext cx="3124200" cy="307975"/>
            </a:xfrm>
            <a:prstGeom prst="rect">
              <a:avLst/>
            </a:prstGeom>
            <a:noFill/>
            <a:ln w="9525">
              <a:noFill/>
              <a:miter lim="800000"/>
              <a:headEnd/>
              <a:tailEnd/>
            </a:ln>
          </p:spPr>
        </p:pic>
        <p:pic>
          <p:nvPicPr>
            <p:cNvPr id="32786" name="Picture 18" descr="image-835"/>
            <p:cNvPicPr>
              <a:picLocks noChangeAspect="1" noChangeArrowheads="1"/>
            </p:cNvPicPr>
            <p:nvPr/>
          </p:nvPicPr>
          <p:blipFill>
            <a:blip r:embed="rId7"/>
            <a:srcRect/>
            <a:stretch>
              <a:fillRect/>
            </a:stretch>
          </p:blipFill>
          <p:spPr bwMode="auto">
            <a:xfrm>
              <a:off x="6019800" y="4495800"/>
              <a:ext cx="1987550" cy="315913"/>
            </a:xfrm>
            <a:prstGeom prst="rect">
              <a:avLst/>
            </a:prstGeom>
            <a:noFill/>
            <a:ln w="9525">
              <a:noFill/>
              <a:miter lim="800000"/>
              <a:headEnd/>
              <a:tailEnd/>
            </a:ln>
          </p:spPr>
        </p:pic>
        <p:pic>
          <p:nvPicPr>
            <p:cNvPr id="32787" name="Picture 19" descr="image-837"/>
            <p:cNvPicPr>
              <a:picLocks noChangeAspect="1" noChangeArrowheads="1"/>
            </p:cNvPicPr>
            <p:nvPr/>
          </p:nvPicPr>
          <p:blipFill>
            <a:blip r:embed="rId8"/>
            <a:srcRect/>
            <a:stretch>
              <a:fillRect/>
            </a:stretch>
          </p:blipFill>
          <p:spPr bwMode="auto">
            <a:xfrm>
              <a:off x="6705600" y="5257800"/>
              <a:ext cx="901700" cy="214313"/>
            </a:xfrm>
            <a:prstGeom prst="rect">
              <a:avLst/>
            </a:prstGeom>
            <a:noFill/>
            <a:ln w="9525">
              <a:noFill/>
              <a:miter lim="800000"/>
              <a:headEnd/>
              <a:tailEnd/>
            </a:ln>
          </p:spPr>
        </p:pic>
      </p:grpSp>
      <p:grpSp>
        <p:nvGrpSpPr>
          <p:cNvPr id="25" name="Group 24"/>
          <p:cNvGrpSpPr/>
          <p:nvPr/>
        </p:nvGrpSpPr>
        <p:grpSpPr>
          <a:xfrm>
            <a:off x="6781800" y="2362200"/>
            <a:ext cx="1993900" cy="917575"/>
            <a:chOff x="6781800" y="2362200"/>
            <a:chExt cx="1993900" cy="917575"/>
          </a:xfrm>
        </p:grpSpPr>
        <p:pic>
          <p:nvPicPr>
            <p:cNvPr id="32783" name="Picture 15" descr="image-834"/>
            <p:cNvPicPr>
              <a:picLocks noChangeAspect="1" noChangeArrowheads="1"/>
            </p:cNvPicPr>
            <p:nvPr/>
          </p:nvPicPr>
          <p:blipFill>
            <a:blip r:embed="rId9"/>
            <a:srcRect/>
            <a:stretch>
              <a:fillRect/>
            </a:stretch>
          </p:blipFill>
          <p:spPr bwMode="auto">
            <a:xfrm>
              <a:off x="6781800" y="2667000"/>
              <a:ext cx="1993900" cy="314325"/>
            </a:xfrm>
            <a:prstGeom prst="rect">
              <a:avLst/>
            </a:prstGeom>
            <a:noFill/>
            <a:ln w="9525">
              <a:noFill/>
              <a:miter lim="800000"/>
              <a:headEnd/>
              <a:tailEnd/>
            </a:ln>
          </p:spPr>
        </p:pic>
        <p:pic>
          <p:nvPicPr>
            <p:cNvPr id="32784" name="Picture 16" descr="image-835"/>
            <p:cNvPicPr>
              <a:picLocks noChangeAspect="1" noChangeArrowheads="1"/>
            </p:cNvPicPr>
            <p:nvPr/>
          </p:nvPicPr>
          <p:blipFill>
            <a:blip r:embed="rId7"/>
            <a:srcRect/>
            <a:stretch>
              <a:fillRect/>
            </a:stretch>
          </p:blipFill>
          <p:spPr bwMode="auto">
            <a:xfrm>
              <a:off x="6781800" y="2362200"/>
              <a:ext cx="1987550" cy="315913"/>
            </a:xfrm>
            <a:prstGeom prst="rect">
              <a:avLst/>
            </a:prstGeom>
            <a:noFill/>
            <a:ln w="9525">
              <a:noFill/>
              <a:miter lim="800000"/>
              <a:headEnd/>
              <a:tailEnd/>
            </a:ln>
          </p:spPr>
        </p:pic>
        <p:pic>
          <p:nvPicPr>
            <p:cNvPr id="32788" name="Picture 20" descr="image-838"/>
            <p:cNvPicPr>
              <a:picLocks noChangeAspect="1" noChangeArrowheads="1"/>
            </p:cNvPicPr>
            <p:nvPr/>
          </p:nvPicPr>
          <p:blipFill>
            <a:blip r:embed="rId10"/>
            <a:srcRect/>
            <a:stretch>
              <a:fillRect/>
            </a:stretch>
          </p:blipFill>
          <p:spPr bwMode="auto">
            <a:xfrm>
              <a:off x="7239000" y="3048000"/>
              <a:ext cx="977900" cy="231775"/>
            </a:xfrm>
            <a:prstGeom prst="rect">
              <a:avLst/>
            </a:prstGeom>
            <a:noFill/>
            <a:ln w="9525">
              <a:noFill/>
              <a:miter lim="800000"/>
              <a:headEnd/>
              <a:tailEnd/>
            </a:ln>
          </p:spPr>
        </p:pic>
      </p:grpSp>
      <p:sp>
        <p:nvSpPr>
          <p:cNvPr id="21" name="Date Placeholder 20"/>
          <p:cNvSpPr>
            <a:spLocks noGrp="1"/>
          </p:cNvSpPr>
          <p:nvPr>
            <p:ph type="dt" sz="half" idx="10"/>
          </p:nvPr>
        </p:nvSpPr>
        <p:spPr/>
        <p:txBody>
          <a:bodyPr/>
          <a:lstStyle/>
          <a:p>
            <a:fld id="{56AC5690-7F26-1346-A14F-0C9CFCDBCB9F}" type="datetime1">
              <a:rPr lang="en-US" smtClean="0"/>
              <a:pPr/>
              <a:t>10/15/10</a:t>
            </a:fld>
            <a:endParaRPr lang="en-US"/>
          </a:p>
        </p:txBody>
      </p:sp>
      <p:sp>
        <p:nvSpPr>
          <p:cNvPr id="22" name="Footer Placeholder 21"/>
          <p:cNvSpPr>
            <a:spLocks noGrp="1"/>
          </p:cNvSpPr>
          <p:nvPr>
            <p:ph type="ftr" sz="quarter" idx="11"/>
          </p:nvPr>
        </p:nvSpPr>
        <p:spPr/>
        <p:txBody>
          <a:bodyPr/>
          <a:lstStyle/>
          <a:p>
            <a:r>
              <a:rPr lang="en-US" smtClean="0"/>
              <a:t>HIX2010, Newport News, VA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decel="5000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accel="50000" decel="5000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accel="50000" decel="5000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accel="50000" decel="5000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srcRect/>
          <a:stretch>
            <a:fillRect/>
          </a:stretch>
        </p:blipFill>
        <p:spPr bwMode="auto">
          <a:xfrm>
            <a:off x="0" y="1066800"/>
            <a:ext cx="4379913" cy="5410200"/>
          </a:xfrm>
          <a:prstGeom prst="rect">
            <a:avLst/>
          </a:prstGeom>
          <a:noFill/>
          <a:ln w="9525">
            <a:noFill/>
            <a:miter lim="800000"/>
            <a:headEnd/>
            <a:tailEnd/>
          </a:ln>
        </p:spPr>
      </p:pic>
      <p:sp>
        <p:nvSpPr>
          <p:cNvPr id="34819" name="Text Box 4"/>
          <p:cNvSpPr txBox="1">
            <a:spLocks noChangeArrowheads="1"/>
          </p:cNvSpPr>
          <p:nvPr/>
        </p:nvSpPr>
        <p:spPr bwMode="auto">
          <a:xfrm>
            <a:off x="990600" y="914400"/>
            <a:ext cx="2438400" cy="369332"/>
          </a:xfrm>
          <a:prstGeom prst="rect">
            <a:avLst/>
          </a:prstGeom>
          <a:noFill/>
          <a:ln w="9525">
            <a:noFill/>
            <a:miter lim="800000"/>
            <a:headEnd/>
            <a:tailEnd/>
          </a:ln>
        </p:spPr>
        <p:txBody>
          <a:bodyPr wrap="square">
            <a:prstTxWarp prst="textNoShape">
              <a:avLst/>
            </a:prstTxWarp>
            <a:spAutoFit/>
          </a:bodyPr>
          <a:lstStyle/>
          <a:p>
            <a:r>
              <a:rPr lang="en-US" dirty="0">
                <a:solidFill>
                  <a:srgbClr val="FF9900"/>
                </a:solidFill>
                <a:latin typeface="Comic Sans MS" pitchFamily="-105" charset="0"/>
              </a:rPr>
              <a:t>A</a:t>
            </a:r>
            <a:r>
              <a:rPr lang="en-US" baseline="-25000" dirty="0">
                <a:solidFill>
                  <a:srgbClr val="FF9900"/>
                </a:solidFill>
                <a:latin typeface="Comic Sans MS" pitchFamily="-105" charset="0"/>
              </a:rPr>
              <a:t>1</a:t>
            </a:r>
            <a:r>
              <a:rPr lang="en-US" baseline="50000" dirty="0">
                <a:solidFill>
                  <a:srgbClr val="FF9900"/>
                </a:solidFill>
                <a:latin typeface="Comic Sans MS" pitchFamily="-105" charset="0"/>
              </a:rPr>
              <a:t>n</a:t>
            </a:r>
            <a:r>
              <a:rPr lang="en-US" dirty="0">
                <a:solidFill>
                  <a:srgbClr val="FF9900"/>
                </a:solidFill>
                <a:latin typeface="Comic Sans MS" pitchFamily="-105" charset="0"/>
              </a:rPr>
              <a:t> at 11 </a:t>
            </a:r>
            <a:r>
              <a:rPr lang="en-US" dirty="0" err="1" smtClean="0">
                <a:solidFill>
                  <a:srgbClr val="FF9900"/>
                </a:solidFill>
                <a:latin typeface="Comic Sans MS" pitchFamily="-105" charset="0"/>
              </a:rPr>
              <a:t>GeV</a:t>
            </a:r>
            <a:r>
              <a:rPr lang="en-US" dirty="0" smtClean="0">
                <a:solidFill>
                  <a:srgbClr val="FF9900"/>
                </a:solidFill>
                <a:latin typeface="Comic Sans MS" pitchFamily="-105" charset="0"/>
              </a:rPr>
              <a:t> Hall  C</a:t>
            </a:r>
            <a:endParaRPr lang="en-US" dirty="0">
              <a:latin typeface="Comic Sans MS" pitchFamily="-105" charset="0"/>
            </a:endParaRPr>
          </a:p>
        </p:txBody>
      </p:sp>
      <p:sp>
        <p:nvSpPr>
          <p:cNvPr id="17415" name="Rectangle 7"/>
          <p:cNvSpPr>
            <a:spLocks noChangeArrowheads="1"/>
          </p:cNvSpPr>
          <p:nvPr/>
        </p:nvSpPr>
        <p:spPr bwMode="auto">
          <a:xfrm>
            <a:off x="457200" y="152400"/>
            <a:ext cx="8305800" cy="685800"/>
          </a:xfrm>
          <a:prstGeom prst="rect">
            <a:avLst/>
          </a:prstGeom>
          <a:solidFill>
            <a:srgbClr val="000099"/>
          </a:solidFill>
          <a:ln w="9525">
            <a:noFill/>
            <a:miter lim="800000"/>
            <a:headEnd/>
            <a:tailEnd/>
          </a:ln>
          <a:effectLst>
            <a:outerShdw blurRad="63500" dist="107763" dir="2700000" algn="ctr" rotWithShape="0">
              <a:srgbClr val="000066">
                <a:alpha val="74998"/>
              </a:srgbClr>
            </a:outerShdw>
          </a:effectLst>
        </p:spPr>
        <p:txBody>
          <a:bodyPr anchor="ctr">
            <a:prstTxWarp prst="textNoShape">
              <a:avLst/>
            </a:prstTxWarp>
          </a:bodyPr>
          <a:lstStyle/>
          <a:p>
            <a:pPr algn="ctr">
              <a:defRPr/>
            </a:pPr>
            <a:r>
              <a:rPr lang="en-US" sz="3200" dirty="0" smtClean="0">
                <a:solidFill>
                  <a:schemeClr val="bg1"/>
                </a:solidFill>
                <a:latin typeface="Comic Sans MS" pitchFamily="28" charset="0"/>
              </a:rPr>
              <a:t>Asymmetries using the 12 </a:t>
            </a:r>
            <a:r>
              <a:rPr lang="en-US" sz="3200" dirty="0" err="1" smtClean="0">
                <a:solidFill>
                  <a:schemeClr val="bg1"/>
                </a:solidFill>
                <a:latin typeface="Comic Sans MS" pitchFamily="28" charset="0"/>
              </a:rPr>
              <a:t>GeV</a:t>
            </a:r>
            <a:r>
              <a:rPr lang="en-US" sz="3200" dirty="0" smtClean="0">
                <a:solidFill>
                  <a:schemeClr val="bg1"/>
                </a:solidFill>
                <a:latin typeface="Comic Sans MS" pitchFamily="28" charset="0"/>
              </a:rPr>
              <a:t> upgrade</a:t>
            </a:r>
            <a:endParaRPr lang="en-US" sz="3200" dirty="0">
              <a:solidFill>
                <a:schemeClr val="bg1"/>
              </a:solidFill>
              <a:latin typeface="Comic Sans MS" pitchFamily="28" charset="0"/>
            </a:endParaRPr>
          </a:p>
        </p:txBody>
      </p:sp>
      <p:sp>
        <p:nvSpPr>
          <p:cNvPr id="17416" name="Text Box 8"/>
          <p:cNvSpPr txBox="1">
            <a:spLocks noChangeArrowheads="1"/>
          </p:cNvSpPr>
          <p:nvPr/>
        </p:nvSpPr>
        <p:spPr bwMode="auto">
          <a:xfrm>
            <a:off x="1066800" y="1447800"/>
            <a:ext cx="1228725" cy="457200"/>
          </a:xfrm>
          <a:prstGeom prst="rect">
            <a:avLst/>
          </a:prstGeom>
          <a:noFill/>
          <a:ln w="9525">
            <a:noFill/>
            <a:miter lim="800000"/>
            <a:headEnd/>
            <a:tailEnd/>
          </a:ln>
        </p:spPr>
        <p:txBody>
          <a:bodyPr>
            <a:prstTxWarp prst="textNoShape">
              <a:avLst/>
            </a:prstTxWarp>
            <a:spAutoFit/>
          </a:bodyPr>
          <a:lstStyle/>
          <a:p>
            <a:endParaRPr lang="en-US">
              <a:solidFill>
                <a:srgbClr val="006600"/>
              </a:solidFill>
              <a:latin typeface="Comic Sans MS" pitchFamily="-105" charset="0"/>
            </a:endParaRPr>
          </a:p>
        </p:txBody>
      </p:sp>
      <p:grpSp>
        <p:nvGrpSpPr>
          <p:cNvPr id="2" name="Group 9"/>
          <p:cNvGrpSpPr>
            <a:grpSpLocks/>
          </p:cNvGrpSpPr>
          <p:nvPr/>
        </p:nvGrpSpPr>
        <p:grpSpPr bwMode="auto">
          <a:xfrm>
            <a:off x="838200" y="1447800"/>
            <a:ext cx="3209925" cy="1285875"/>
            <a:chOff x="528" y="825"/>
            <a:chExt cx="2022" cy="810"/>
          </a:xfrm>
        </p:grpSpPr>
        <p:pic>
          <p:nvPicPr>
            <p:cNvPr id="34825" name="Picture 10"/>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160" y="1056"/>
              <a:ext cx="390" cy="579"/>
            </a:xfrm>
            <a:prstGeom prst="rect">
              <a:avLst/>
            </a:prstGeom>
            <a:noFill/>
            <a:ln w="9525">
              <a:noFill/>
              <a:miter lim="800000"/>
              <a:headEnd/>
              <a:tailEnd/>
            </a:ln>
          </p:spPr>
        </p:pic>
        <p:pic>
          <p:nvPicPr>
            <p:cNvPr id="34826" name="Picture 1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flipH="1" flipV="1">
              <a:off x="528" y="912"/>
              <a:ext cx="48" cy="48"/>
            </a:xfrm>
            <a:prstGeom prst="rect">
              <a:avLst/>
            </a:prstGeom>
            <a:noFill/>
            <a:ln w="9525">
              <a:noFill/>
              <a:miter lim="800000"/>
              <a:headEnd/>
              <a:tailEnd/>
            </a:ln>
          </p:spPr>
        </p:pic>
        <p:sp>
          <p:nvSpPr>
            <p:cNvPr id="34827" name="Text Box 12"/>
            <p:cNvSpPr txBox="1">
              <a:spLocks noChangeArrowheads="1"/>
            </p:cNvSpPr>
            <p:nvPr/>
          </p:nvSpPr>
          <p:spPr bwMode="auto">
            <a:xfrm>
              <a:off x="614" y="825"/>
              <a:ext cx="433" cy="173"/>
            </a:xfrm>
            <a:prstGeom prst="rect">
              <a:avLst/>
            </a:prstGeom>
            <a:noFill/>
            <a:ln w="9525">
              <a:noFill/>
              <a:miter lim="800000"/>
              <a:headEnd/>
              <a:tailEnd/>
            </a:ln>
          </p:spPr>
          <p:txBody>
            <a:bodyPr wrap="none">
              <a:prstTxWarp prst="textNoShape">
                <a:avLst/>
              </a:prstTxWarp>
              <a:spAutoFit/>
            </a:bodyPr>
            <a:lstStyle/>
            <a:p>
              <a:r>
                <a:rPr lang="en-US" sz="1200" b="1">
                  <a:solidFill>
                    <a:srgbClr val="009900"/>
                  </a:solidFill>
                  <a:latin typeface="Comic Sans MS" pitchFamily="-105" charset="0"/>
                </a:rPr>
                <a:t>W&gt;1.2</a:t>
              </a:r>
              <a:endParaRPr lang="en-US">
                <a:latin typeface="Comic Sans MS" pitchFamily="-105" charset="0"/>
              </a:endParaRPr>
            </a:p>
          </p:txBody>
        </p:sp>
      </p:grpSp>
      <p:sp>
        <p:nvSpPr>
          <p:cNvPr id="13" name="TextBox 12"/>
          <p:cNvSpPr txBox="1"/>
          <p:nvPr/>
        </p:nvSpPr>
        <p:spPr>
          <a:xfrm>
            <a:off x="5867400" y="1002268"/>
            <a:ext cx="878403" cy="369332"/>
          </a:xfrm>
          <a:prstGeom prst="rect">
            <a:avLst/>
          </a:prstGeom>
          <a:noFill/>
        </p:spPr>
        <p:txBody>
          <a:bodyPr wrap="none" rtlCol="0">
            <a:spAutoFit/>
          </a:bodyPr>
          <a:lstStyle/>
          <a:p>
            <a:r>
              <a:rPr lang="en-US" dirty="0" smtClean="0">
                <a:solidFill>
                  <a:srgbClr val="FF00FF"/>
                </a:solidFill>
              </a:rPr>
              <a:t>CLAS12</a:t>
            </a:r>
            <a:endParaRPr lang="en-US" dirty="0">
              <a:solidFill>
                <a:srgbClr val="FF00FF"/>
              </a:solidFill>
            </a:endParaRPr>
          </a:p>
        </p:txBody>
      </p:sp>
      <p:pic>
        <p:nvPicPr>
          <p:cNvPr id="15" name="Picture 8" descr="A1p_CLAS12"/>
          <p:cNvPicPr>
            <a:picLocks noChangeAspect="1" noChangeArrowheads="1"/>
          </p:cNvPicPr>
          <p:nvPr/>
        </p:nvPicPr>
        <p:blipFill>
          <a:blip r:embed="rId8"/>
          <a:srcRect r="12675"/>
          <a:stretch>
            <a:fillRect/>
          </a:stretch>
        </p:blipFill>
        <p:spPr bwMode="auto">
          <a:xfrm>
            <a:off x="4529663" y="1371599"/>
            <a:ext cx="4614336" cy="5283201"/>
          </a:xfrm>
          <a:prstGeom prst="rect">
            <a:avLst/>
          </a:prstGeom>
          <a:noFill/>
          <a:ln w="9525">
            <a:noFill/>
            <a:miter lim="800000"/>
            <a:headEnd/>
            <a:tailEnd/>
          </a:ln>
        </p:spPr>
      </p:pic>
      <p:sp>
        <p:nvSpPr>
          <p:cNvPr id="16" name="Text Box 10"/>
          <p:cNvSpPr txBox="1">
            <a:spLocks noChangeArrowheads="1"/>
          </p:cNvSpPr>
          <p:nvPr/>
        </p:nvSpPr>
        <p:spPr bwMode="auto">
          <a:xfrm>
            <a:off x="7129306" y="1066800"/>
            <a:ext cx="1041400" cy="369332"/>
          </a:xfrm>
          <a:prstGeom prst="rect">
            <a:avLst/>
          </a:prstGeom>
          <a:solidFill>
            <a:schemeClr val="bg1"/>
          </a:solidFill>
          <a:ln w="9525">
            <a:noFill/>
            <a:miter lim="800000"/>
            <a:headEnd/>
            <a:tailEnd/>
          </a:ln>
        </p:spPr>
        <p:txBody>
          <a:bodyPr wrap="square">
            <a:prstTxWarp prst="textNoShape">
              <a:avLst/>
            </a:prstTxWarp>
            <a:spAutoFit/>
          </a:bodyPr>
          <a:lstStyle/>
          <a:p>
            <a:pPr algn="ctr" eaLnBrk="1" hangingPunct="1">
              <a:spcBef>
                <a:spcPct val="50000"/>
              </a:spcBef>
            </a:pPr>
            <a:r>
              <a:rPr lang="en-US" dirty="0">
                <a:solidFill>
                  <a:srgbClr val="FF5050"/>
                </a:solidFill>
                <a:latin typeface="Comic Sans MS" pitchFamily="-105" charset="0"/>
              </a:rPr>
              <a:t>Proton</a:t>
            </a:r>
          </a:p>
        </p:txBody>
      </p:sp>
      <p:sp>
        <p:nvSpPr>
          <p:cNvPr id="14" name="Date Placeholder 13"/>
          <p:cNvSpPr>
            <a:spLocks noGrp="1"/>
          </p:cNvSpPr>
          <p:nvPr>
            <p:ph type="dt" sz="half" idx="10"/>
          </p:nvPr>
        </p:nvSpPr>
        <p:spPr/>
        <p:txBody>
          <a:bodyPr/>
          <a:lstStyle/>
          <a:p>
            <a:fld id="{A7332687-B875-9148-B073-79B81B3E2669}" type="datetime1">
              <a:rPr lang="en-US" smtClean="0"/>
              <a:pPr/>
              <a:t>10/15/10</a:t>
            </a:fld>
            <a:endParaRPr lang="en-US"/>
          </a:p>
        </p:txBody>
      </p:sp>
      <p:sp>
        <p:nvSpPr>
          <p:cNvPr id="17" name="Footer Placeholder 16"/>
          <p:cNvSpPr>
            <a:spLocks noGrp="1"/>
          </p:cNvSpPr>
          <p:nvPr>
            <p:ph type="ftr" sz="quarter" idx="11"/>
          </p:nvPr>
        </p:nvSpPr>
        <p:spPr/>
        <p:txBody>
          <a:bodyPr/>
          <a:lstStyle/>
          <a:p>
            <a:r>
              <a:rPr lang="en-US" smtClean="0"/>
              <a:t>HIX2010, Newport News, VA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7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21" name="Picture 13"/>
          <p:cNvPicPr>
            <a:picLocks noChangeAspect="1" noChangeArrowheads="1"/>
          </p:cNvPicPr>
          <p:nvPr/>
        </p:nvPicPr>
        <p:blipFill>
          <a:blip r:embed="rId3"/>
          <a:srcRect/>
          <a:stretch>
            <a:fillRect/>
          </a:stretch>
        </p:blipFill>
        <p:spPr bwMode="auto">
          <a:xfrm>
            <a:off x="4648200" y="2279650"/>
            <a:ext cx="4495800" cy="3456592"/>
          </a:xfrm>
          <a:prstGeom prst="rect">
            <a:avLst/>
          </a:prstGeom>
          <a:noFill/>
          <a:ln w="9525">
            <a:noFill/>
            <a:miter lim="800000"/>
            <a:headEnd/>
            <a:tailEnd/>
          </a:ln>
        </p:spPr>
      </p:pic>
      <p:sp>
        <p:nvSpPr>
          <p:cNvPr id="14" name="TextBox 13"/>
          <p:cNvSpPr txBox="1"/>
          <p:nvPr/>
        </p:nvSpPr>
        <p:spPr>
          <a:xfrm>
            <a:off x="1350806" y="272018"/>
            <a:ext cx="1344990" cy="523220"/>
          </a:xfrm>
          <a:prstGeom prst="rect">
            <a:avLst/>
          </a:prstGeom>
          <a:noFill/>
        </p:spPr>
        <p:txBody>
          <a:bodyPr wrap="none" rtlCol="0">
            <a:spAutoFit/>
          </a:bodyPr>
          <a:lstStyle/>
          <a:p>
            <a:r>
              <a:rPr lang="en-US" sz="2800" dirty="0" smtClean="0">
                <a:solidFill>
                  <a:srgbClr val="FF00FF"/>
                </a:solidFill>
              </a:rPr>
              <a:t>CLAS 12</a:t>
            </a:r>
            <a:endParaRPr lang="en-US" sz="2800" dirty="0">
              <a:solidFill>
                <a:srgbClr val="FF00FF"/>
              </a:solidFill>
            </a:endParaRPr>
          </a:p>
        </p:txBody>
      </p:sp>
      <p:pic>
        <p:nvPicPr>
          <p:cNvPr id="15" name="Picture 9" descr="A1d_CLAS12"/>
          <p:cNvPicPr>
            <a:picLocks noChangeAspect="1" noChangeArrowheads="1"/>
          </p:cNvPicPr>
          <p:nvPr/>
        </p:nvPicPr>
        <p:blipFill>
          <a:blip r:embed="rId4"/>
          <a:srcRect r="10400"/>
          <a:stretch>
            <a:fillRect/>
          </a:stretch>
        </p:blipFill>
        <p:spPr bwMode="auto">
          <a:xfrm>
            <a:off x="63235" y="1447800"/>
            <a:ext cx="4584965" cy="5116594"/>
          </a:xfrm>
          <a:prstGeom prst="rect">
            <a:avLst/>
          </a:prstGeom>
          <a:noFill/>
          <a:ln w="9525">
            <a:noFill/>
            <a:miter lim="800000"/>
            <a:headEnd/>
            <a:tailEnd/>
          </a:ln>
        </p:spPr>
      </p:pic>
      <p:sp>
        <p:nvSpPr>
          <p:cNvPr id="16" name="Text Box 11"/>
          <p:cNvSpPr txBox="1">
            <a:spLocks noChangeArrowheads="1"/>
          </p:cNvSpPr>
          <p:nvPr/>
        </p:nvSpPr>
        <p:spPr bwMode="auto">
          <a:xfrm>
            <a:off x="1350806" y="990600"/>
            <a:ext cx="1524000" cy="457200"/>
          </a:xfrm>
          <a:prstGeom prst="rect">
            <a:avLst/>
          </a:prstGeom>
          <a:solidFill>
            <a:schemeClr val="bg1"/>
          </a:solidFill>
          <a:ln w="9525">
            <a:noFill/>
            <a:miter lim="800000"/>
            <a:headEnd/>
            <a:tailEnd/>
          </a:ln>
        </p:spPr>
        <p:txBody>
          <a:bodyPr>
            <a:prstTxWarp prst="textNoShape">
              <a:avLst/>
            </a:prstTxWarp>
            <a:spAutoFit/>
          </a:bodyPr>
          <a:lstStyle/>
          <a:p>
            <a:pPr eaLnBrk="1" hangingPunct="1">
              <a:spcBef>
                <a:spcPct val="50000"/>
              </a:spcBef>
            </a:pPr>
            <a:r>
              <a:rPr lang="en-US" dirty="0">
                <a:solidFill>
                  <a:srgbClr val="FF5050"/>
                </a:solidFill>
                <a:latin typeface="Comic Sans MS" pitchFamily="-105" charset="0"/>
              </a:rPr>
              <a:t>Deuteron</a:t>
            </a:r>
          </a:p>
        </p:txBody>
      </p:sp>
      <p:sp>
        <p:nvSpPr>
          <p:cNvPr id="6" name="Date Placeholder 5"/>
          <p:cNvSpPr>
            <a:spLocks noGrp="1"/>
          </p:cNvSpPr>
          <p:nvPr>
            <p:ph type="dt" sz="half" idx="10"/>
          </p:nvPr>
        </p:nvSpPr>
        <p:spPr/>
        <p:txBody>
          <a:bodyPr/>
          <a:lstStyle/>
          <a:p>
            <a:fld id="{4B19B1E2-4F65-7E4D-859D-CC8C090A388D}" type="datetime1">
              <a:rPr lang="en-US" smtClean="0"/>
              <a:pPr/>
              <a:t>10/15/10</a:t>
            </a:fld>
            <a:endParaRPr lang="en-US"/>
          </a:p>
        </p:txBody>
      </p:sp>
      <p:sp>
        <p:nvSpPr>
          <p:cNvPr id="7" name="Footer Placeholder 6"/>
          <p:cNvSpPr>
            <a:spLocks noGrp="1"/>
          </p:cNvSpPr>
          <p:nvPr>
            <p:ph type="ftr" sz="quarter" idx="11"/>
          </p:nvPr>
        </p:nvSpPr>
        <p:spPr/>
        <p:txBody>
          <a:bodyPr/>
          <a:lstStyle/>
          <a:p>
            <a:r>
              <a:rPr lang="en-US" smtClean="0"/>
              <a:t>HIX2010, Newport News, VA</a:t>
            </a:r>
            <a:endParaRPr lang="en-US"/>
          </a:p>
        </p:txBody>
      </p:sp>
      <p:sp>
        <p:nvSpPr>
          <p:cNvPr id="8" name="TextBox 7"/>
          <p:cNvSpPr txBox="1"/>
          <p:nvPr/>
        </p:nvSpPr>
        <p:spPr>
          <a:xfrm>
            <a:off x="5137150" y="1313765"/>
            <a:ext cx="3663950" cy="646331"/>
          </a:xfrm>
          <a:prstGeom prst="rect">
            <a:avLst/>
          </a:prstGeom>
          <a:noFill/>
        </p:spPr>
        <p:txBody>
          <a:bodyPr wrap="square" rtlCol="0">
            <a:spAutoFit/>
          </a:bodyPr>
          <a:lstStyle/>
          <a:p>
            <a:r>
              <a:rPr lang="en-US" dirty="0" smtClean="0"/>
              <a:t>Deuteron data impact the error </a:t>
            </a:r>
          </a:p>
          <a:p>
            <a:r>
              <a:rPr lang="en-US" dirty="0" smtClean="0"/>
              <a:t>determination of Delta G significantly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6"/>
          <p:cNvSpPr txBox="1">
            <a:spLocks noChangeArrowheads="1"/>
          </p:cNvSpPr>
          <p:nvPr/>
        </p:nvSpPr>
        <p:spPr bwMode="auto">
          <a:xfrm>
            <a:off x="228600" y="914400"/>
            <a:ext cx="4267200" cy="517525"/>
          </a:xfrm>
          <a:prstGeom prst="rect">
            <a:avLst/>
          </a:prstGeom>
          <a:noFill/>
          <a:ln w="9525">
            <a:noFill/>
            <a:miter lim="800000"/>
            <a:headEnd/>
            <a:tailEnd/>
          </a:ln>
        </p:spPr>
        <p:txBody>
          <a:bodyPr>
            <a:prstTxWarp prst="textNoShape">
              <a:avLst/>
            </a:prstTxWarp>
            <a:spAutoFit/>
          </a:bodyPr>
          <a:lstStyle/>
          <a:p>
            <a:r>
              <a:rPr lang="en-US">
                <a:solidFill>
                  <a:srgbClr val="FF6600"/>
                </a:solidFill>
                <a:latin typeface="Comic Sans MS" pitchFamily="-112" charset="0"/>
              </a:rPr>
              <a:t>At RHIC with W production</a:t>
            </a:r>
            <a:endParaRPr lang="en-US">
              <a:latin typeface="Comic Sans MS" pitchFamily="-112" charset="0"/>
            </a:endParaRPr>
          </a:p>
        </p:txBody>
      </p:sp>
      <p:sp>
        <p:nvSpPr>
          <p:cNvPr id="56323" name="Text Box 7"/>
          <p:cNvSpPr txBox="1">
            <a:spLocks noChangeArrowheads="1"/>
          </p:cNvSpPr>
          <p:nvPr/>
        </p:nvSpPr>
        <p:spPr bwMode="auto">
          <a:xfrm>
            <a:off x="4648200" y="914400"/>
            <a:ext cx="4267200" cy="517525"/>
          </a:xfrm>
          <a:prstGeom prst="rect">
            <a:avLst/>
          </a:prstGeom>
          <a:noFill/>
          <a:ln w="9525">
            <a:noFill/>
            <a:miter lim="800000"/>
            <a:headEnd/>
            <a:tailEnd/>
          </a:ln>
        </p:spPr>
        <p:txBody>
          <a:bodyPr>
            <a:prstTxWarp prst="textNoShape">
              <a:avLst/>
            </a:prstTxWarp>
            <a:spAutoFit/>
          </a:bodyPr>
          <a:lstStyle/>
          <a:p>
            <a:r>
              <a:rPr lang="en-US">
                <a:solidFill>
                  <a:srgbClr val="000099"/>
                </a:solidFill>
                <a:latin typeface="Comic Sans MS" pitchFamily="-112" charset="0"/>
              </a:rPr>
              <a:t>At JLab 12 GeV with SIDIS</a:t>
            </a:r>
          </a:p>
        </p:txBody>
      </p:sp>
      <p:pic>
        <p:nvPicPr>
          <p:cNvPr id="56324" name="Picture 8" descr="DeltaDoverDc [Converted]"/>
          <p:cNvPicPr>
            <a:picLocks noChangeAspect="1" noChangeArrowheads="1"/>
          </p:cNvPicPr>
          <p:nvPr/>
        </p:nvPicPr>
        <p:blipFill>
          <a:blip r:embed="rId3"/>
          <a:srcRect/>
          <a:stretch>
            <a:fillRect/>
          </a:stretch>
        </p:blipFill>
        <p:spPr bwMode="auto">
          <a:xfrm>
            <a:off x="4267200" y="1371600"/>
            <a:ext cx="4391025" cy="4899025"/>
          </a:xfrm>
          <a:prstGeom prst="rect">
            <a:avLst/>
          </a:prstGeom>
          <a:noFill/>
          <a:ln w="9525">
            <a:noFill/>
            <a:miter lim="800000"/>
            <a:headEnd/>
            <a:tailEnd/>
          </a:ln>
        </p:spPr>
      </p:pic>
      <p:pic>
        <p:nvPicPr>
          <p:cNvPr id="56325" name="Picture 9" descr="P_vogelsang"/>
          <p:cNvPicPr>
            <a:picLocks noChangeAspect="1" noChangeArrowheads="1"/>
          </p:cNvPicPr>
          <p:nvPr/>
        </p:nvPicPr>
        <p:blipFill>
          <a:blip r:embed="rId4"/>
          <a:srcRect/>
          <a:stretch>
            <a:fillRect/>
          </a:stretch>
        </p:blipFill>
        <p:spPr bwMode="auto">
          <a:xfrm>
            <a:off x="304800" y="1371600"/>
            <a:ext cx="3502025" cy="4953000"/>
          </a:xfrm>
          <a:prstGeom prst="rect">
            <a:avLst/>
          </a:prstGeom>
          <a:noFill/>
          <a:ln w="9525">
            <a:noFill/>
            <a:miter lim="800000"/>
            <a:headEnd/>
            <a:tailEnd/>
          </a:ln>
        </p:spPr>
      </p:pic>
      <p:sp>
        <p:nvSpPr>
          <p:cNvPr id="29706" name="Rectangle 10"/>
          <p:cNvSpPr>
            <a:spLocks noChangeArrowheads="1"/>
          </p:cNvSpPr>
          <p:nvPr/>
        </p:nvSpPr>
        <p:spPr bwMode="auto">
          <a:xfrm>
            <a:off x="152400" y="76200"/>
            <a:ext cx="8763000" cy="685800"/>
          </a:xfrm>
          <a:prstGeom prst="rect">
            <a:avLst/>
          </a:prstGeom>
          <a:solidFill>
            <a:srgbClr val="000066"/>
          </a:solidFill>
          <a:ln w="9525">
            <a:noFill/>
            <a:miter lim="800000"/>
            <a:headEnd/>
            <a:tailEnd/>
          </a:ln>
          <a:effectLst>
            <a:outerShdw blurRad="63500" dist="101600" dir="2700000" algn="ctr" rotWithShape="0">
              <a:srgbClr val="000066">
                <a:alpha val="75000"/>
              </a:srgbClr>
            </a:outerShdw>
          </a:effectLst>
        </p:spPr>
        <p:txBody>
          <a:bodyPr anchor="ctr">
            <a:prstTxWarp prst="textNoShape">
              <a:avLst/>
            </a:prstTxWarp>
          </a:bodyPr>
          <a:lstStyle/>
          <a:p>
            <a:pPr algn="ctr">
              <a:defRPr/>
            </a:pPr>
            <a:r>
              <a:rPr lang="en-US" sz="3200" dirty="0" smtClean="0">
                <a:solidFill>
                  <a:schemeClr val="bg1"/>
                </a:solidFill>
                <a:latin typeface="Comic Sans MS" pitchFamily="-107" charset="0"/>
              </a:rPr>
              <a:t>Flavor decomposition </a:t>
            </a:r>
            <a:endParaRPr lang="en-US" sz="3200" dirty="0">
              <a:solidFill>
                <a:schemeClr val="bg1"/>
              </a:solidFill>
              <a:latin typeface="Comic Sans MS" pitchFamily="-107"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25023"/>
            <a:ext cx="8407400" cy="777648"/>
          </a:xfrm>
        </p:spPr>
        <p:txBody>
          <a:bodyPr>
            <a:normAutofit/>
          </a:bodyPr>
          <a:lstStyle/>
          <a:p>
            <a:r>
              <a:rPr lang="en-US" sz="2400" dirty="0" smtClean="0"/>
              <a:t>First RHIC results from W production in pp collisions</a:t>
            </a:r>
            <a:endParaRPr lang="en-US" sz="2400" dirty="0"/>
          </a:p>
        </p:txBody>
      </p:sp>
      <p:sp>
        <p:nvSpPr>
          <p:cNvPr id="2" name="Date Placeholder 1"/>
          <p:cNvSpPr>
            <a:spLocks noGrp="1"/>
          </p:cNvSpPr>
          <p:nvPr>
            <p:ph type="dt" sz="half" idx="10"/>
          </p:nvPr>
        </p:nvSpPr>
        <p:spPr/>
        <p:txBody>
          <a:bodyPr/>
          <a:lstStyle/>
          <a:p>
            <a:fld id="{EF3BA0B2-49FB-274C-B32E-6933ADD25DC4}" type="datetime1">
              <a:rPr lang="en-US" smtClean="0"/>
              <a:pPr/>
              <a:t>10/15/10</a:t>
            </a:fld>
            <a:endParaRPr lang="en-US"/>
          </a:p>
        </p:txBody>
      </p:sp>
      <p:sp>
        <p:nvSpPr>
          <p:cNvPr id="3" name="Footer Placeholder 2"/>
          <p:cNvSpPr>
            <a:spLocks noGrp="1"/>
          </p:cNvSpPr>
          <p:nvPr>
            <p:ph type="ftr" sz="quarter" idx="11"/>
          </p:nvPr>
        </p:nvSpPr>
        <p:spPr/>
        <p:txBody>
          <a:bodyPr/>
          <a:lstStyle/>
          <a:p>
            <a:r>
              <a:rPr lang="en-US" smtClean="0"/>
              <a:t>HIX2010, Newport News, VA</a:t>
            </a:r>
            <a:endParaRPr lang="en-US"/>
          </a:p>
        </p:txBody>
      </p:sp>
      <p:pic>
        <p:nvPicPr>
          <p:cNvPr id="5" name="Picture 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9400" y="1136650"/>
            <a:ext cx="1143000" cy="2921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9400" y="2035845"/>
            <a:ext cx="7416800" cy="1434430"/>
          </a:xfrm>
          <a:prstGeom prst="rect">
            <a:avLst/>
          </a:prstGeom>
        </p:spPr>
      </p:pic>
      <p:pic>
        <p:nvPicPr>
          <p:cNvPr id="7" name="Picture 6" descr="FD_Wprod_1.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124200" y="787140"/>
            <a:ext cx="2197100" cy="1283220"/>
          </a:xfrm>
          <a:prstGeom prst="rect">
            <a:avLst/>
          </a:prstGeom>
        </p:spPr>
      </p:pic>
      <p:pic>
        <p:nvPicPr>
          <p:cNvPr id="9" name="Picture 8" descr="W_star.eps"/>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79400" y="3470275"/>
            <a:ext cx="3073400" cy="3251200"/>
          </a:xfrm>
          <a:prstGeom prst="rect">
            <a:avLst/>
          </a:prstGeom>
        </p:spPr>
      </p:pic>
      <p:pic>
        <p:nvPicPr>
          <p:cNvPr id="10" name="Picture 9" descr="W_phenix.eps"/>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3953497" y="3470275"/>
            <a:ext cx="4343837" cy="28860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63467" y="1170188"/>
          <a:ext cx="8617068" cy="4851236"/>
        </p:xfrm>
        <a:graphic>
          <a:graphicData uri="http://schemas.openxmlformats.org/drawingml/2006/table">
            <a:tbl>
              <a:tblPr firstRow="1" bandRow="1">
                <a:effectLst>
                  <a:outerShdw blurRad="50800" dist="38100" dir="2700000" algn="tl" rotWithShape="0">
                    <a:prstClr val="black">
                      <a:alpha val="40000"/>
                    </a:prstClr>
                  </a:outerShdw>
                </a:effectLst>
                <a:tableStyleId>{7E9639D4-E3E2-4D34-9284-5A2195B3D0D7}</a:tableStyleId>
              </a:tblPr>
              <a:tblGrid>
                <a:gridCol w="493964"/>
                <a:gridCol w="439560"/>
                <a:gridCol w="2562080"/>
                <a:gridCol w="2560732"/>
                <a:gridCol w="2560732"/>
              </a:tblGrid>
              <a:tr h="489045">
                <a:tc rowSpan="2" gridSpan="2">
                  <a:txBody>
                    <a:bodyPr/>
                    <a:lstStyle/>
                    <a:p>
                      <a:pPr algn="ctr"/>
                      <a:r>
                        <a:rPr lang="en-US" sz="1700" dirty="0" smtClean="0"/>
                        <a:t>Quark</a:t>
                      </a:r>
                    </a:p>
                    <a:p>
                      <a:pPr algn="ctr"/>
                      <a:r>
                        <a:rPr lang="en-US" sz="1700" dirty="0" smtClean="0"/>
                        <a:t>/Nucleon</a:t>
                      </a:r>
                      <a:endParaRPr 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dirty="0"/>
                    </a:p>
                  </a:txBody>
                  <a:tcPr/>
                </a:tc>
                <a:tc gridSpan="3">
                  <a:txBody>
                    <a:bodyPr/>
                    <a:lstStyle/>
                    <a:p>
                      <a:pPr algn="ctr"/>
                      <a:r>
                        <a:rPr lang="en-US" dirty="0" smtClean="0">
                          <a:ln>
                            <a:noFill/>
                          </a:ln>
                        </a:rPr>
                        <a:t>Quark polarization</a:t>
                      </a:r>
                      <a:endParaRPr lang="en-US" b="1" dirty="0">
                        <a:ln>
                          <a:noFill/>
                        </a:ln>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dirty="0"/>
                    </a:p>
                  </a:txBody>
                  <a:tcPr/>
                </a:tc>
                <a:tc hMerge="1">
                  <a:txBody>
                    <a:bodyPr/>
                    <a:lstStyle/>
                    <a:p>
                      <a:endParaRPr lang="en-US" dirty="0"/>
                    </a:p>
                  </a:txBody>
                  <a:tcPr/>
                </a:tc>
              </a:tr>
              <a:tr h="855828">
                <a:tc gridSpan="2" vMerge="1">
                  <a:txBody>
                    <a:bodyPr/>
                    <a:lstStyle/>
                    <a:p>
                      <a:endParaRPr lang="en-US" dirty="0"/>
                    </a:p>
                  </a:txBody>
                  <a:tcPr/>
                </a:tc>
                <a:tc hMerge="1" vMerge="1">
                  <a:txBody>
                    <a:bodyPr/>
                    <a:lstStyle/>
                    <a:p>
                      <a:endParaRPr lang="en-US"/>
                    </a:p>
                  </a:txBody>
                  <a:tcPr/>
                </a:tc>
                <a:tc>
                  <a:txBody>
                    <a:bodyPr/>
                    <a:lstStyle/>
                    <a:p>
                      <a:pPr algn="ctr"/>
                      <a:r>
                        <a:rPr lang="en-US" b="1" dirty="0" smtClean="0">
                          <a:solidFill>
                            <a:schemeClr val="bg1"/>
                          </a:solidFill>
                        </a:rPr>
                        <a:t>Un-Polarized</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Longitudinally Polarized</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Transversely Polarized</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984075">
                <a:tc rowSpan="3">
                  <a:txBody>
                    <a:bodyPr/>
                    <a:lstStyle/>
                    <a:p>
                      <a:pPr algn="ctr"/>
                      <a:r>
                        <a:rPr lang="en-US" dirty="0" smtClean="0">
                          <a:ln>
                            <a:noFill/>
                          </a:ln>
                        </a:rPr>
                        <a:t>Nucleon</a:t>
                      </a:r>
                      <a:r>
                        <a:rPr lang="en-US" baseline="0" dirty="0" smtClean="0">
                          <a:ln>
                            <a:noFill/>
                          </a:ln>
                        </a:rPr>
                        <a:t> Polarization</a:t>
                      </a:r>
                      <a:endParaRPr lang="en-US" b="1" dirty="0">
                        <a:ln>
                          <a:noFill/>
                        </a:ln>
                        <a:solidFill>
                          <a:sysClr val="windowText" lastClr="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dirty="0" smtClean="0"/>
                        <a:t>U</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9676">
                <a:tc vMerge="1">
                  <a:txBody>
                    <a:bodyPr/>
                    <a:lstStyle/>
                    <a:p>
                      <a:endParaRPr lang="en-US" dirty="0"/>
                    </a:p>
                  </a:txBody>
                  <a:tcPr/>
                </a:tc>
                <a:tc>
                  <a:txBody>
                    <a:bodyPr/>
                    <a:lstStyle/>
                    <a:p>
                      <a:pPr algn="ctr"/>
                      <a:r>
                        <a:rPr lang="en-US" dirty="0" smtClean="0"/>
                        <a:t>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2612">
                <a:tc vMerge="1">
                  <a:txBody>
                    <a:bodyPr/>
                    <a:lstStyle/>
                    <a:p>
                      <a:endParaRPr lang="en-US" dirty="0"/>
                    </a:p>
                  </a:txBody>
                  <a:tcPr/>
                </a:tc>
                <a:tc>
                  <a:txBody>
                    <a:bodyPr/>
                    <a:lstStyle/>
                    <a:p>
                      <a:pPr algn="ctr"/>
                      <a:r>
                        <a:rPr lang="en-US" dirty="0" smtClean="0"/>
                        <a:t>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141229" y="278656"/>
            <a:ext cx="7021571" cy="744537"/>
          </a:xfrm>
        </p:spPr>
        <p:txBody>
          <a:bodyPr>
            <a:noAutofit/>
          </a:bodyPr>
          <a:lstStyle/>
          <a:p>
            <a:pPr fontAlgn="auto">
              <a:spcAft>
                <a:spcPts val="0"/>
              </a:spcAft>
              <a:defRPr/>
            </a:pPr>
            <a:r>
              <a:rPr lang="en-US" sz="2400" dirty="0" smtClean="0"/>
              <a:t>Transverse Spin Structure: Leading Twist </a:t>
            </a:r>
            <a:r>
              <a:rPr lang="en-US" sz="2400" dirty="0" err="1" smtClean="0"/>
              <a:t>TMDs</a:t>
            </a:r>
            <a:endParaRPr lang="en-US" sz="2400" dirty="0"/>
          </a:p>
        </p:txBody>
      </p:sp>
      <p:sp>
        <p:nvSpPr>
          <p:cNvPr id="4" name="Date Placeholder 3"/>
          <p:cNvSpPr>
            <a:spLocks noGrp="1"/>
          </p:cNvSpPr>
          <p:nvPr>
            <p:ph type="dt" sz="quarter" idx="10"/>
          </p:nvPr>
        </p:nvSpPr>
        <p:spPr/>
        <p:txBody>
          <a:bodyPr/>
          <a:lstStyle/>
          <a:p>
            <a:pPr>
              <a:defRPr/>
            </a:pPr>
            <a:fld id="{F3CDB851-0AE4-3841-909B-D1AE40F20B9C}" type="datetime1">
              <a:rPr lang="en-US" smtClean="0"/>
              <a:pPr>
                <a:defRPr/>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i="1"/>
          </a:p>
        </p:txBody>
      </p:sp>
      <p:sp>
        <p:nvSpPr>
          <p:cNvPr id="24583" name="TextBox 28"/>
          <p:cNvSpPr txBox="1">
            <a:spLocks noChangeArrowheads="1"/>
          </p:cNvSpPr>
          <p:nvPr/>
        </p:nvSpPr>
        <p:spPr bwMode="auto">
          <a:xfrm>
            <a:off x="1293813" y="4954588"/>
            <a:ext cx="793369" cy="369332"/>
          </a:xfrm>
          <a:prstGeom prst="rect">
            <a:avLst/>
          </a:prstGeom>
          <a:noFill/>
          <a:ln w="9525">
            <a:noFill/>
            <a:miter lim="800000"/>
            <a:headEnd/>
            <a:tailEnd/>
          </a:ln>
        </p:spPr>
        <p:txBody>
          <a:bodyPr wrap="none">
            <a:prstTxWarp prst="textNoShape">
              <a:avLst/>
            </a:prstTxWarp>
            <a:spAutoFit/>
          </a:bodyPr>
          <a:lstStyle/>
          <a:p>
            <a:r>
              <a:rPr lang="en-US" b="1" i="1" dirty="0" err="1">
                <a:solidFill>
                  <a:srgbClr val="FF0000"/>
                </a:solidFill>
                <a:latin typeface="Calibri" pitchFamily="-109" charset="0"/>
              </a:rPr>
              <a:t>f</a:t>
            </a:r>
            <a:r>
              <a:rPr lang="en-US" b="1" baseline="-25000" dirty="0">
                <a:solidFill>
                  <a:srgbClr val="FF0000"/>
                </a:solidFill>
                <a:latin typeface="Calibri" pitchFamily="-109" charset="0"/>
                <a:sym typeface="Symbol" pitchFamily="-109" charset="2"/>
              </a:rPr>
              <a:t> </a:t>
            </a:r>
            <a:r>
              <a:rPr lang="en-US" b="1" baseline="-25000" dirty="0" smtClean="0">
                <a:solidFill>
                  <a:srgbClr val="FF0000"/>
                </a:solidFill>
                <a:latin typeface="Calibri" pitchFamily="-109" charset="0"/>
              </a:rPr>
              <a:t>1T</a:t>
            </a:r>
            <a:r>
              <a:rPr lang="en-US" altLang="ja-JP" b="1" baseline="30000" dirty="0" smtClean="0">
                <a:solidFill>
                  <a:srgbClr val="FF0000"/>
                </a:solidFill>
                <a:latin typeface="Calibri" pitchFamily="-109" charset="0"/>
                <a:sym typeface="Symbol" pitchFamily="-109" charset="2"/>
              </a:rPr>
              <a:t>⊥</a:t>
            </a:r>
            <a:r>
              <a:rPr lang="en-US" b="1" dirty="0" smtClean="0">
                <a:solidFill>
                  <a:srgbClr val="FF0000"/>
                </a:solidFill>
                <a:latin typeface="Calibri" pitchFamily="-109" charset="0"/>
                <a:sym typeface="Symbol" pitchFamily="-109" charset="2"/>
              </a:rPr>
              <a:t> </a:t>
            </a:r>
            <a:r>
              <a:rPr lang="en-US" b="1" dirty="0">
                <a:latin typeface="Calibri" pitchFamily="-109" charset="0"/>
              </a:rPr>
              <a:t>=</a:t>
            </a:r>
            <a:endParaRPr lang="en-US" dirty="0">
              <a:latin typeface="Calibri" pitchFamily="-109" charset="0"/>
            </a:endParaRPr>
          </a:p>
        </p:txBody>
      </p:sp>
      <p:sp>
        <p:nvSpPr>
          <p:cNvPr id="24584" name="TextBox 27"/>
          <p:cNvSpPr txBox="1">
            <a:spLocks noChangeArrowheads="1"/>
          </p:cNvSpPr>
          <p:nvPr/>
        </p:nvSpPr>
        <p:spPr bwMode="auto">
          <a:xfrm>
            <a:off x="1527175" y="2771775"/>
            <a:ext cx="506413" cy="369888"/>
          </a:xfrm>
          <a:prstGeom prst="rect">
            <a:avLst/>
          </a:prstGeom>
          <a:noFill/>
          <a:ln w="9525">
            <a:noFill/>
            <a:miter lim="800000"/>
            <a:headEnd/>
            <a:tailEnd/>
          </a:ln>
        </p:spPr>
        <p:txBody>
          <a:bodyPr wrap="none">
            <a:prstTxWarp prst="textNoShape">
              <a:avLst/>
            </a:prstTxWarp>
            <a:spAutoFit/>
          </a:bodyPr>
          <a:lstStyle/>
          <a:p>
            <a:r>
              <a:rPr lang="en-US" b="1" i="1">
                <a:solidFill>
                  <a:srgbClr val="0070C0"/>
                </a:solidFill>
                <a:latin typeface="Calibri" pitchFamily="-109" charset="0"/>
              </a:rPr>
              <a:t>f</a:t>
            </a:r>
            <a:r>
              <a:rPr lang="en-US" b="1" baseline="-25000">
                <a:solidFill>
                  <a:srgbClr val="0070C0"/>
                </a:solidFill>
                <a:latin typeface="Calibri" pitchFamily="-109" charset="0"/>
              </a:rPr>
              <a:t>1</a:t>
            </a:r>
            <a:r>
              <a:rPr lang="en-US" b="1">
                <a:latin typeface="Calibri" pitchFamily="-109" charset="0"/>
              </a:rPr>
              <a:t> =</a:t>
            </a:r>
            <a:endParaRPr lang="en-US">
              <a:latin typeface="Calibri" pitchFamily="-109" charset="0"/>
            </a:endParaRPr>
          </a:p>
        </p:txBody>
      </p:sp>
      <p:sp>
        <p:nvSpPr>
          <p:cNvPr id="24585" name="TextBox 29"/>
          <p:cNvSpPr txBox="1">
            <a:spLocks noChangeArrowheads="1"/>
          </p:cNvSpPr>
          <p:nvPr/>
        </p:nvSpPr>
        <p:spPr bwMode="auto">
          <a:xfrm>
            <a:off x="4033838" y="3662363"/>
            <a:ext cx="554037" cy="368300"/>
          </a:xfrm>
          <a:prstGeom prst="rect">
            <a:avLst/>
          </a:prstGeom>
          <a:noFill/>
          <a:ln w="9525">
            <a:noFill/>
            <a:miter lim="800000"/>
            <a:headEnd/>
            <a:tailEnd/>
          </a:ln>
        </p:spPr>
        <p:txBody>
          <a:bodyPr wrap="none">
            <a:prstTxWarp prst="textNoShape">
              <a:avLst/>
            </a:prstTxWarp>
            <a:spAutoFit/>
          </a:bodyPr>
          <a:lstStyle/>
          <a:p>
            <a:r>
              <a:rPr lang="en-US" b="1" i="1">
                <a:solidFill>
                  <a:srgbClr val="0070C0"/>
                </a:solidFill>
                <a:latin typeface="Calibri" pitchFamily="-109" charset="0"/>
              </a:rPr>
              <a:t>g</a:t>
            </a:r>
            <a:r>
              <a:rPr lang="en-US" b="1" baseline="-25000">
                <a:solidFill>
                  <a:srgbClr val="0070C0"/>
                </a:solidFill>
                <a:latin typeface="Calibri" pitchFamily="-109" charset="0"/>
              </a:rPr>
              <a:t>1</a:t>
            </a:r>
            <a:r>
              <a:rPr lang="en-US" b="1">
                <a:latin typeface="Calibri" pitchFamily="-109" charset="0"/>
              </a:rPr>
              <a:t> =</a:t>
            </a:r>
            <a:endParaRPr lang="en-US">
              <a:latin typeface="Calibri" pitchFamily="-109" charset="0"/>
            </a:endParaRPr>
          </a:p>
        </p:txBody>
      </p:sp>
      <p:sp>
        <p:nvSpPr>
          <p:cNvPr id="24586" name="TextBox 30"/>
          <p:cNvSpPr txBox="1">
            <a:spLocks noChangeArrowheads="1"/>
          </p:cNvSpPr>
          <p:nvPr/>
        </p:nvSpPr>
        <p:spPr bwMode="auto">
          <a:xfrm>
            <a:off x="3808413" y="5068888"/>
            <a:ext cx="853174" cy="369332"/>
          </a:xfrm>
          <a:prstGeom prst="rect">
            <a:avLst/>
          </a:prstGeom>
          <a:noFill/>
          <a:ln w="9525">
            <a:noFill/>
            <a:miter lim="800000"/>
            <a:headEnd/>
            <a:tailEnd/>
          </a:ln>
        </p:spPr>
        <p:txBody>
          <a:bodyPr wrap="none">
            <a:prstTxWarp prst="textNoShape">
              <a:avLst/>
            </a:prstTxWarp>
            <a:spAutoFit/>
          </a:bodyPr>
          <a:lstStyle/>
          <a:p>
            <a:r>
              <a:rPr lang="en-US" b="1" i="1" dirty="0">
                <a:latin typeface="Calibri" pitchFamily="-109" charset="0"/>
              </a:rPr>
              <a:t>g</a:t>
            </a:r>
            <a:r>
              <a:rPr lang="en-US" b="1" baseline="-25000" dirty="0">
                <a:latin typeface="Calibri" pitchFamily="-109" charset="0"/>
              </a:rPr>
              <a:t>1T</a:t>
            </a:r>
            <a:r>
              <a:rPr lang="en-US" b="1" dirty="0" smtClean="0">
                <a:latin typeface="Calibri" pitchFamily="-109" charset="0"/>
              </a:rPr>
              <a:t> </a:t>
            </a:r>
            <a:r>
              <a:rPr lang="en-US" altLang="ja-JP" b="1" baseline="30000" dirty="0" smtClean="0">
                <a:latin typeface="Calibri" pitchFamily="-109" charset="0"/>
                <a:sym typeface="Symbol" pitchFamily="-109" charset="2"/>
              </a:rPr>
              <a:t>⊥</a:t>
            </a:r>
            <a:r>
              <a:rPr lang="en-US" b="1" dirty="0" smtClean="0">
                <a:latin typeface="Calibri" pitchFamily="-109" charset="0"/>
                <a:sym typeface="Symbol" pitchFamily="-109" charset="2"/>
              </a:rPr>
              <a:t> </a:t>
            </a:r>
            <a:r>
              <a:rPr lang="en-US" b="1" dirty="0">
                <a:latin typeface="Calibri" pitchFamily="-109" charset="0"/>
              </a:rPr>
              <a:t>=</a:t>
            </a:r>
            <a:endParaRPr lang="en-US" dirty="0">
              <a:latin typeface="Calibri" pitchFamily="-109" charset="0"/>
            </a:endParaRPr>
          </a:p>
        </p:txBody>
      </p:sp>
      <p:sp>
        <p:nvSpPr>
          <p:cNvPr id="24587" name="TextBox 32"/>
          <p:cNvSpPr txBox="1">
            <a:spLocks noChangeArrowheads="1"/>
          </p:cNvSpPr>
          <p:nvPr/>
        </p:nvSpPr>
        <p:spPr bwMode="auto">
          <a:xfrm>
            <a:off x="6373813" y="3825875"/>
            <a:ext cx="789756" cy="369332"/>
          </a:xfrm>
          <a:prstGeom prst="rect">
            <a:avLst/>
          </a:prstGeom>
          <a:noFill/>
          <a:ln w="9525">
            <a:noFill/>
            <a:miter lim="800000"/>
            <a:headEnd/>
            <a:tailEnd/>
          </a:ln>
        </p:spPr>
        <p:txBody>
          <a:bodyPr wrap="none">
            <a:prstTxWarp prst="textNoShape">
              <a:avLst/>
            </a:prstTxWarp>
            <a:spAutoFit/>
          </a:bodyPr>
          <a:lstStyle/>
          <a:p>
            <a:r>
              <a:rPr lang="en-US" b="1" i="1" dirty="0" smtClean="0">
                <a:latin typeface="Calibri" pitchFamily="-109" charset="0"/>
              </a:rPr>
              <a:t>h</a:t>
            </a:r>
            <a:r>
              <a:rPr lang="en-US" b="1" baseline="-25000" dirty="0" smtClean="0">
                <a:latin typeface="Calibri" pitchFamily="-109" charset="0"/>
              </a:rPr>
              <a:t>1L</a:t>
            </a:r>
            <a:r>
              <a:rPr lang="en-US" altLang="ja-JP" b="1" baseline="30000" dirty="0" smtClean="0">
                <a:latin typeface="Calibri" pitchFamily="-109" charset="0"/>
                <a:sym typeface="Symbol" pitchFamily="-109" charset="2"/>
              </a:rPr>
              <a:t>⊥</a:t>
            </a:r>
            <a:r>
              <a:rPr lang="en-US" b="1" dirty="0" smtClean="0">
                <a:latin typeface="Calibri" pitchFamily="-109" charset="0"/>
                <a:sym typeface="Symbol" pitchFamily="-109" charset="2"/>
              </a:rPr>
              <a:t> </a:t>
            </a:r>
            <a:r>
              <a:rPr lang="en-US" b="1" dirty="0" smtClean="0">
                <a:latin typeface="Calibri" pitchFamily="-109" charset="0"/>
              </a:rPr>
              <a:t>=</a:t>
            </a:r>
            <a:endParaRPr lang="en-US" dirty="0">
              <a:latin typeface="Calibri" pitchFamily="-109" charset="0"/>
            </a:endParaRPr>
          </a:p>
        </p:txBody>
      </p:sp>
      <p:sp>
        <p:nvSpPr>
          <p:cNvPr id="24588" name="TextBox 31"/>
          <p:cNvSpPr txBox="1">
            <a:spLocks noChangeArrowheads="1"/>
          </p:cNvSpPr>
          <p:nvPr/>
        </p:nvSpPr>
        <p:spPr bwMode="auto">
          <a:xfrm>
            <a:off x="6438900" y="2682875"/>
            <a:ext cx="748579" cy="369332"/>
          </a:xfrm>
          <a:prstGeom prst="rect">
            <a:avLst/>
          </a:prstGeom>
          <a:noFill/>
          <a:ln w="9525">
            <a:noFill/>
            <a:miter lim="800000"/>
            <a:headEnd/>
            <a:tailEnd/>
          </a:ln>
        </p:spPr>
        <p:txBody>
          <a:bodyPr wrap="none">
            <a:prstTxWarp prst="textNoShape">
              <a:avLst/>
            </a:prstTxWarp>
            <a:spAutoFit/>
          </a:bodyPr>
          <a:lstStyle/>
          <a:p>
            <a:r>
              <a:rPr lang="en-US" b="1" i="1" dirty="0" smtClean="0">
                <a:solidFill>
                  <a:srgbClr val="FF0000"/>
                </a:solidFill>
                <a:latin typeface="Calibri" pitchFamily="-109" charset="0"/>
              </a:rPr>
              <a:t>h</a:t>
            </a:r>
            <a:r>
              <a:rPr lang="en-US" b="1" baseline="-25000" dirty="0" smtClean="0">
                <a:solidFill>
                  <a:srgbClr val="FF0000"/>
                </a:solidFill>
                <a:latin typeface="Calibri" pitchFamily="-109" charset="0"/>
              </a:rPr>
              <a:t>1</a:t>
            </a:r>
            <a:r>
              <a:rPr lang="en-US" altLang="ja-JP" b="1" baseline="30000" dirty="0" smtClean="0">
                <a:solidFill>
                  <a:srgbClr val="FF0000"/>
                </a:solidFill>
                <a:latin typeface="Calibri" pitchFamily="-109" charset="0"/>
                <a:sym typeface="Symbol" pitchFamily="-109" charset="2"/>
              </a:rPr>
              <a:t>⊥</a:t>
            </a:r>
            <a:r>
              <a:rPr lang="en-US" b="1" dirty="0" smtClean="0">
                <a:solidFill>
                  <a:srgbClr val="FF0000"/>
                </a:solidFill>
                <a:latin typeface="Calibri" pitchFamily="-109" charset="0"/>
                <a:sym typeface="Symbol" pitchFamily="-109" charset="2"/>
              </a:rPr>
              <a:t> </a:t>
            </a:r>
            <a:r>
              <a:rPr lang="en-US" b="1" dirty="0">
                <a:latin typeface="Calibri" pitchFamily="-109" charset="0"/>
              </a:rPr>
              <a:t>=</a:t>
            </a:r>
            <a:endParaRPr lang="en-US" dirty="0">
              <a:latin typeface="Calibri" pitchFamily="-109" charset="0"/>
            </a:endParaRPr>
          </a:p>
        </p:txBody>
      </p:sp>
      <p:sp>
        <p:nvSpPr>
          <p:cNvPr id="24589" name="TextBox 34"/>
          <p:cNvSpPr txBox="1">
            <a:spLocks noChangeArrowheads="1"/>
          </p:cNvSpPr>
          <p:nvPr/>
        </p:nvSpPr>
        <p:spPr bwMode="auto">
          <a:xfrm>
            <a:off x="6464300" y="4592638"/>
            <a:ext cx="630238" cy="369887"/>
          </a:xfrm>
          <a:prstGeom prst="rect">
            <a:avLst/>
          </a:prstGeom>
          <a:noFill/>
          <a:ln w="9525">
            <a:noFill/>
            <a:miter lim="800000"/>
            <a:headEnd/>
            <a:tailEnd/>
          </a:ln>
        </p:spPr>
        <p:txBody>
          <a:bodyPr wrap="none">
            <a:prstTxWarp prst="textNoShape">
              <a:avLst/>
            </a:prstTxWarp>
            <a:spAutoFit/>
          </a:bodyPr>
          <a:lstStyle/>
          <a:p>
            <a:r>
              <a:rPr lang="en-US" b="1" i="1">
                <a:solidFill>
                  <a:srgbClr val="0070C0"/>
                </a:solidFill>
                <a:latin typeface="Calibri" pitchFamily="-109" charset="0"/>
              </a:rPr>
              <a:t>h</a:t>
            </a:r>
            <a:r>
              <a:rPr lang="en-US" b="1" baseline="-25000">
                <a:solidFill>
                  <a:srgbClr val="0070C0"/>
                </a:solidFill>
                <a:latin typeface="Calibri" pitchFamily="-109" charset="0"/>
              </a:rPr>
              <a:t>1T</a:t>
            </a:r>
            <a:r>
              <a:rPr lang="en-US" b="1">
                <a:latin typeface="Calibri" pitchFamily="-109" charset="0"/>
              </a:rPr>
              <a:t> =</a:t>
            </a:r>
            <a:endParaRPr lang="en-US">
              <a:latin typeface="Calibri" pitchFamily="-109" charset="0"/>
            </a:endParaRPr>
          </a:p>
        </p:txBody>
      </p:sp>
      <p:sp>
        <p:nvSpPr>
          <p:cNvPr id="24590" name="TextBox 33"/>
          <p:cNvSpPr txBox="1">
            <a:spLocks noChangeArrowheads="1"/>
          </p:cNvSpPr>
          <p:nvPr/>
        </p:nvSpPr>
        <p:spPr bwMode="auto">
          <a:xfrm>
            <a:off x="6362700" y="5286375"/>
            <a:ext cx="800877" cy="369332"/>
          </a:xfrm>
          <a:prstGeom prst="rect">
            <a:avLst/>
          </a:prstGeom>
          <a:noFill/>
          <a:ln w="9525">
            <a:noFill/>
            <a:miter lim="800000"/>
            <a:headEnd/>
            <a:tailEnd/>
          </a:ln>
        </p:spPr>
        <p:txBody>
          <a:bodyPr wrap="none">
            <a:prstTxWarp prst="textNoShape">
              <a:avLst/>
            </a:prstTxWarp>
            <a:spAutoFit/>
          </a:bodyPr>
          <a:lstStyle/>
          <a:p>
            <a:r>
              <a:rPr lang="en-US" b="1" i="1" dirty="0" smtClean="0">
                <a:latin typeface="Calibri" pitchFamily="-109" charset="0"/>
              </a:rPr>
              <a:t>h</a:t>
            </a:r>
            <a:r>
              <a:rPr lang="en-US" b="1" baseline="-25000" dirty="0" smtClean="0">
                <a:latin typeface="Calibri" pitchFamily="-109" charset="0"/>
              </a:rPr>
              <a:t>1T</a:t>
            </a:r>
            <a:r>
              <a:rPr lang="en-US" altLang="ja-JP" b="1" baseline="30000" dirty="0" smtClean="0">
                <a:latin typeface="Calibri" pitchFamily="-109" charset="0"/>
                <a:sym typeface="Symbol" pitchFamily="-109" charset="2"/>
              </a:rPr>
              <a:t>⊥</a:t>
            </a:r>
            <a:r>
              <a:rPr lang="en-US" b="1" dirty="0" smtClean="0">
                <a:latin typeface="Calibri" pitchFamily="-109" charset="0"/>
                <a:sym typeface="Symbol" pitchFamily="-109" charset="2"/>
              </a:rPr>
              <a:t> </a:t>
            </a:r>
            <a:r>
              <a:rPr lang="en-US" b="1" dirty="0">
                <a:latin typeface="Calibri" pitchFamily="-109" charset="0"/>
              </a:rPr>
              <a:t>=</a:t>
            </a:r>
            <a:endParaRPr lang="en-US" dirty="0">
              <a:latin typeface="Calibri" pitchFamily="-109" charset="0"/>
            </a:endParaRPr>
          </a:p>
        </p:txBody>
      </p:sp>
      <p:sp>
        <p:nvSpPr>
          <p:cNvPr id="46" name="TextBox 45"/>
          <p:cNvSpPr txBox="1"/>
          <p:nvPr/>
        </p:nvSpPr>
        <p:spPr>
          <a:xfrm>
            <a:off x="6972300" y="4916488"/>
            <a:ext cx="1204913" cy="338137"/>
          </a:xfrm>
          <a:prstGeom prst="rect">
            <a:avLst/>
          </a:prstGeom>
          <a:noFill/>
        </p:spPr>
        <p:txBody>
          <a:bodyPr wrap="none">
            <a:spAutoFit/>
          </a:bodyPr>
          <a:lstStyle/>
          <a:p>
            <a:pPr fontAlgn="auto">
              <a:spcBef>
                <a:spcPts val="0"/>
              </a:spcBef>
              <a:spcAft>
                <a:spcPts val="0"/>
              </a:spcAft>
              <a:defRPr/>
            </a:pPr>
            <a:r>
              <a:rPr lang="en-US" sz="1600" b="1">
                <a:solidFill>
                  <a:srgbClr val="0070C0"/>
                </a:solidFill>
                <a:effectLst>
                  <a:outerShdw blurRad="38100" dist="38100" dir="2700000" algn="tl">
                    <a:srgbClr val="000000">
                      <a:alpha val="43137"/>
                    </a:srgbClr>
                  </a:outerShdw>
                </a:effectLst>
                <a:latin typeface="+mn-lt"/>
                <a:ea typeface="+mn-ea"/>
                <a:cs typeface="+mn-cs"/>
              </a:rPr>
              <a:t>Transversity</a:t>
            </a:r>
          </a:p>
        </p:txBody>
      </p:sp>
      <p:sp>
        <p:nvSpPr>
          <p:cNvPr id="47" name="TextBox 46"/>
          <p:cNvSpPr txBox="1"/>
          <p:nvPr/>
        </p:nvSpPr>
        <p:spPr>
          <a:xfrm>
            <a:off x="6953250" y="3086100"/>
            <a:ext cx="1276350" cy="338138"/>
          </a:xfrm>
          <a:prstGeom prst="rect">
            <a:avLst/>
          </a:prstGeom>
          <a:noFill/>
        </p:spPr>
        <p:txBody>
          <a:bodyPr wrap="none">
            <a:spAutoFit/>
          </a:bodyPr>
          <a:lstStyle/>
          <a:p>
            <a:pPr fontAlgn="auto">
              <a:spcBef>
                <a:spcPts val="0"/>
              </a:spcBef>
              <a:spcAft>
                <a:spcPts val="0"/>
              </a:spcAft>
              <a:defRPr/>
            </a:pPr>
            <a:r>
              <a:rPr lang="en-US" sz="1600" b="1">
                <a:solidFill>
                  <a:srgbClr val="FF0000"/>
                </a:solidFill>
                <a:effectLst>
                  <a:outerShdw blurRad="38100" dist="38100" dir="2700000" algn="tl">
                    <a:srgbClr val="000000">
                      <a:alpha val="43137"/>
                    </a:srgbClr>
                  </a:outerShdw>
                </a:effectLst>
                <a:latin typeface="+mn-lt"/>
                <a:ea typeface="+mn-ea"/>
                <a:cs typeface="+mn-cs"/>
              </a:rPr>
              <a:t>Boer-</a:t>
            </a:r>
            <a:r>
              <a:rPr lang="en-US" sz="1600" b="1" err="1">
                <a:solidFill>
                  <a:srgbClr val="FF0000"/>
                </a:solidFill>
                <a:effectLst>
                  <a:outerShdw blurRad="38100" dist="38100" dir="2700000" algn="tl">
                    <a:srgbClr val="000000">
                      <a:alpha val="43137"/>
                    </a:srgbClr>
                  </a:outerShdw>
                </a:effectLst>
                <a:latin typeface="+mn-lt"/>
                <a:ea typeface="+mn-ea"/>
                <a:cs typeface="+mn-cs"/>
              </a:rPr>
              <a:t>Mulder</a:t>
            </a:r>
            <a:endParaRPr lang="en-US" sz="1600" b="1">
              <a:solidFill>
                <a:srgbClr val="FF0000"/>
              </a:solidFill>
              <a:effectLst>
                <a:outerShdw blurRad="38100" dist="38100" dir="2700000" algn="tl">
                  <a:srgbClr val="000000">
                    <a:alpha val="43137"/>
                  </a:srgbClr>
                </a:outerShdw>
              </a:effectLst>
              <a:latin typeface="+mn-lt"/>
              <a:ea typeface="+mn-ea"/>
              <a:cs typeface="+mn-cs"/>
            </a:endParaRPr>
          </a:p>
        </p:txBody>
      </p:sp>
      <p:sp>
        <p:nvSpPr>
          <p:cNvPr id="48" name="TextBox 47"/>
          <p:cNvSpPr txBox="1"/>
          <p:nvPr/>
        </p:nvSpPr>
        <p:spPr>
          <a:xfrm>
            <a:off x="6972300" y="5654675"/>
            <a:ext cx="1177925" cy="339725"/>
          </a:xfrm>
          <a:prstGeom prst="rect">
            <a:avLst/>
          </a:prstGeom>
          <a:noFill/>
        </p:spPr>
        <p:txBody>
          <a:bodyPr wrap="none">
            <a:spAutoFit/>
          </a:bodyPr>
          <a:lstStyle/>
          <a:p>
            <a:pPr fontAlgn="auto">
              <a:spcBef>
                <a:spcPts val="0"/>
              </a:spcBef>
              <a:spcAft>
                <a:spcPts val="0"/>
              </a:spcAft>
              <a:defRPr/>
            </a:pPr>
            <a:r>
              <a:rPr lang="en-US" sz="1600" b="1">
                <a:effectLst>
                  <a:outerShdw blurRad="38100" dist="38100" dir="2700000" algn="tl">
                    <a:srgbClr val="000000">
                      <a:alpha val="43137"/>
                    </a:srgbClr>
                  </a:outerShdw>
                </a:effectLst>
                <a:latin typeface="+mn-lt"/>
                <a:ea typeface="+mn-ea"/>
                <a:cs typeface="+mn-cs"/>
              </a:rPr>
              <a:t>Pretzelosity</a:t>
            </a:r>
          </a:p>
        </p:txBody>
      </p:sp>
      <p:sp>
        <p:nvSpPr>
          <p:cNvPr id="49" name="TextBox 48"/>
          <p:cNvSpPr txBox="1"/>
          <p:nvPr/>
        </p:nvSpPr>
        <p:spPr>
          <a:xfrm>
            <a:off x="2132013" y="5376863"/>
            <a:ext cx="684212" cy="338137"/>
          </a:xfrm>
          <a:prstGeom prst="rect">
            <a:avLst/>
          </a:prstGeom>
          <a:noFill/>
        </p:spPr>
        <p:txBody>
          <a:bodyPr wrap="none">
            <a:spAutoFit/>
          </a:bodyPr>
          <a:lstStyle/>
          <a:p>
            <a:pPr fontAlgn="auto">
              <a:spcBef>
                <a:spcPts val="0"/>
              </a:spcBef>
              <a:spcAft>
                <a:spcPts val="0"/>
              </a:spcAft>
              <a:defRPr/>
            </a:pPr>
            <a:r>
              <a:rPr lang="en-US" sz="1600" b="1">
                <a:solidFill>
                  <a:srgbClr val="FF0000"/>
                </a:solidFill>
                <a:effectLst>
                  <a:outerShdw blurRad="38100" dist="38100" dir="2700000" algn="tl">
                    <a:srgbClr val="000000">
                      <a:alpha val="43137"/>
                    </a:srgbClr>
                  </a:outerShdw>
                </a:effectLst>
                <a:latin typeface="+mn-lt"/>
                <a:ea typeface="+mn-ea"/>
                <a:cs typeface="+mn-cs"/>
              </a:rPr>
              <a:t>Sivers</a:t>
            </a:r>
          </a:p>
        </p:txBody>
      </p:sp>
      <p:sp>
        <p:nvSpPr>
          <p:cNvPr id="50" name="TextBox 49"/>
          <p:cNvSpPr txBox="1"/>
          <p:nvPr/>
        </p:nvSpPr>
        <p:spPr>
          <a:xfrm>
            <a:off x="4648200" y="4081463"/>
            <a:ext cx="820738" cy="338137"/>
          </a:xfrm>
          <a:prstGeom prst="rect">
            <a:avLst/>
          </a:prstGeom>
          <a:noFill/>
        </p:spPr>
        <p:txBody>
          <a:bodyPr wrap="none">
            <a:spAutoFit/>
          </a:bodyPr>
          <a:lstStyle/>
          <a:p>
            <a:pPr fontAlgn="auto">
              <a:spcBef>
                <a:spcPts val="0"/>
              </a:spcBef>
              <a:spcAft>
                <a:spcPts val="0"/>
              </a:spcAft>
              <a:defRPr/>
            </a:pPr>
            <a:r>
              <a:rPr lang="en-US" sz="1600" b="1" dirty="0" err="1">
                <a:solidFill>
                  <a:srgbClr val="0070C0"/>
                </a:solidFill>
                <a:effectLst>
                  <a:outerShdw blurRad="38100" dist="38100" dir="2700000" algn="tl">
                    <a:srgbClr val="000000">
                      <a:alpha val="43137"/>
                    </a:srgbClr>
                  </a:outerShdw>
                </a:effectLst>
                <a:latin typeface="+mn-lt"/>
                <a:ea typeface="+mn-ea"/>
                <a:cs typeface="+mn-cs"/>
              </a:rPr>
              <a:t>Helicity</a:t>
            </a:r>
            <a:endParaRPr lang="en-US" sz="1600" b="1" dirty="0">
              <a:solidFill>
                <a:srgbClr val="0070C0"/>
              </a:solidFill>
              <a:effectLst>
                <a:outerShdw blurRad="38100" dist="38100" dir="2700000" algn="tl">
                  <a:srgbClr val="000000">
                    <a:alpha val="43137"/>
                  </a:srgbClr>
                </a:outerShdw>
              </a:effectLst>
              <a:latin typeface="+mn-lt"/>
              <a:ea typeface="+mn-ea"/>
              <a:cs typeface="+mn-cs"/>
            </a:endParaRPr>
          </a:p>
        </p:txBody>
      </p:sp>
      <p:grpSp>
        <p:nvGrpSpPr>
          <p:cNvPr id="3" name="Group 58"/>
          <p:cNvGrpSpPr>
            <a:grpSpLocks/>
          </p:cNvGrpSpPr>
          <p:nvPr/>
        </p:nvGrpSpPr>
        <p:grpSpPr bwMode="auto">
          <a:xfrm>
            <a:off x="7221127" y="278656"/>
            <a:ext cx="1762125" cy="738088"/>
            <a:chOff x="6135810" y="379451"/>
            <a:chExt cx="1761772" cy="738665"/>
          </a:xfrm>
        </p:grpSpPr>
        <p:sp>
          <p:nvSpPr>
            <p:cNvPr id="24605" name="TextBox 64"/>
            <p:cNvSpPr txBox="1">
              <a:spLocks noChangeArrowheads="1"/>
            </p:cNvSpPr>
            <p:nvPr/>
          </p:nvSpPr>
          <p:spPr bwMode="auto">
            <a:xfrm>
              <a:off x="6477000" y="379451"/>
              <a:ext cx="1420582" cy="369333"/>
            </a:xfrm>
            <a:prstGeom prst="rect">
              <a:avLst/>
            </a:prstGeom>
            <a:noFill/>
            <a:ln w="9525">
              <a:noFill/>
              <a:miter lim="800000"/>
              <a:headEnd/>
              <a:tailEnd/>
            </a:ln>
          </p:spPr>
          <p:txBody>
            <a:bodyPr wrap="none">
              <a:prstTxWarp prst="textNoShape">
                <a:avLst/>
              </a:prstTxWarp>
              <a:spAutoFit/>
            </a:bodyPr>
            <a:lstStyle/>
            <a:p>
              <a:r>
                <a:rPr lang="en-US" dirty="0">
                  <a:latin typeface="Calibri" pitchFamily="-109" charset="0"/>
                </a:rPr>
                <a:t>Nucleon Spin</a:t>
              </a:r>
            </a:p>
          </p:txBody>
        </p:sp>
        <p:sp>
          <p:nvSpPr>
            <p:cNvPr id="24606" name="TextBox 65"/>
            <p:cNvSpPr txBox="1">
              <a:spLocks noChangeArrowheads="1"/>
            </p:cNvSpPr>
            <p:nvPr/>
          </p:nvSpPr>
          <p:spPr bwMode="auto">
            <a:xfrm>
              <a:off x="6477000" y="748784"/>
              <a:ext cx="1212191" cy="369332"/>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09" charset="0"/>
                </a:rPr>
                <a:t>Quark Spin</a:t>
              </a:r>
            </a:p>
          </p:txBody>
        </p:sp>
        <p:cxnSp>
          <p:nvCxnSpPr>
            <p:cNvPr id="70" name="Straight Arrow Connector 69"/>
            <p:cNvCxnSpPr/>
            <p:nvPr/>
          </p:nvCxnSpPr>
          <p:spPr>
            <a:xfrm flipV="1">
              <a:off x="6135810" y="647849"/>
              <a:ext cx="266647"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135810" y="914757"/>
              <a:ext cx="266647"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45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2819400"/>
            <a:ext cx="328613" cy="328613"/>
          </a:xfrm>
          <a:prstGeom prst="rect">
            <a:avLst/>
          </a:prstGeom>
          <a:noFill/>
          <a:ln w="9525">
            <a:noFill/>
            <a:miter lim="800000"/>
            <a:headEnd/>
            <a:tailEnd/>
          </a:ln>
        </p:spPr>
      </p:pic>
      <p:pic>
        <p:nvPicPr>
          <p:cNvPr id="2459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7400" y="4837113"/>
            <a:ext cx="1300163" cy="649287"/>
          </a:xfrm>
          <a:prstGeom prst="rect">
            <a:avLst/>
          </a:prstGeom>
          <a:noFill/>
          <a:ln w="9525">
            <a:noFill/>
            <a:miter lim="800000"/>
            <a:headEnd/>
            <a:tailEnd/>
          </a:ln>
        </p:spPr>
      </p:pic>
      <p:pic>
        <p:nvPicPr>
          <p:cNvPr id="24599"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72000" y="3733800"/>
            <a:ext cx="1460500" cy="328613"/>
          </a:xfrm>
          <a:prstGeom prst="rect">
            <a:avLst/>
          </a:prstGeom>
          <a:noFill/>
          <a:ln w="9525">
            <a:noFill/>
            <a:miter lim="800000"/>
            <a:headEnd/>
            <a:tailEnd/>
          </a:ln>
        </p:spPr>
      </p:pic>
      <p:pic>
        <p:nvPicPr>
          <p:cNvPr id="24600"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62800" y="4495800"/>
            <a:ext cx="1300163" cy="488950"/>
          </a:xfrm>
          <a:prstGeom prst="rect">
            <a:avLst/>
          </a:prstGeom>
          <a:noFill/>
          <a:ln w="9525">
            <a:noFill/>
            <a:miter lim="800000"/>
            <a:headEnd/>
            <a:tailEnd/>
          </a:ln>
        </p:spPr>
      </p:pic>
      <p:pic>
        <p:nvPicPr>
          <p:cNvPr id="24601"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58038" y="2743200"/>
            <a:ext cx="1300162" cy="328613"/>
          </a:xfrm>
          <a:prstGeom prst="rect">
            <a:avLst/>
          </a:prstGeom>
          <a:noFill/>
          <a:ln w="9525">
            <a:noFill/>
            <a:miter lim="800000"/>
            <a:headEnd/>
            <a:tailEnd/>
          </a:ln>
        </p:spPr>
      </p:pic>
      <p:pic>
        <p:nvPicPr>
          <p:cNvPr id="24602"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162800" y="5181600"/>
            <a:ext cx="1300163" cy="493713"/>
          </a:xfrm>
          <a:prstGeom prst="rect">
            <a:avLst/>
          </a:prstGeom>
          <a:noFill/>
          <a:ln w="9525">
            <a:noFill/>
            <a:miter lim="800000"/>
            <a:headEnd/>
            <a:tailEnd/>
          </a:ln>
        </p:spPr>
      </p:pic>
      <p:pic>
        <p:nvPicPr>
          <p:cNvPr id="24603" name="Picture 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162800" y="3810000"/>
            <a:ext cx="1460500" cy="336550"/>
          </a:xfrm>
          <a:prstGeom prst="rect">
            <a:avLst/>
          </a:prstGeom>
          <a:noFill/>
          <a:ln w="9525">
            <a:noFill/>
            <a:miter lim="800000"/>
            <a:headEnd/>
            <a:tailEnd/>
          </a:ln>
        </p:spPr>
      </p:pic>
      <p:pic>
        <p:nvPicPr>
          <p:cNvPr id="24604" name="Picture 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4953000"/>
            <a:ext cx="1300163"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0"/>
            <a:ext cx="8616950" cy="588962"/>
          </a:xfrm>
        </p:spPr>
        <p:txBody>
          <a:bodyPr/>
          <a:lstStyle/>
          <a:p>
            <a:pPr fontAlgn="auto">
              <a:spcAft>
                <a:spcPts val="0"/>
              </a:spcAft>
              <a:defRPr/>
            </a:pPr>
            <a:r>
              <a:rPr lang="en-US" dirty="0" err="1" smtClean="0"/>
              <a:t>Transversity</a:t>
            </a:r>
            <a:r>
              <a:rPr lang="en-US" dirty="0" smtClean="0"/>
              <a:t> distribution</a:t>
            </a:r>
            <a:endParaRPr lang="en-US" dirty="0"/>
          </a:p>
        </p:txBody>
      </p:sp>
      <p:sp>
        <p:nvSpPr>
          <p:cNvPr id="2052" name="Content Placeholder 2"/>
          <p:cNvSpPr>
            <a:spLocks noGrp="1"/>
          </p:cNvSpPr>
          <p:nvPr>
            <p:ph idx="1"/>
          </p:nvPr>
        </p:nvSpPr>
        <p:spPr>
          <a:xfrm>
            <a:off x="2" y="713267"/>
            <a:ext cx="6081712" cy="4328633"/>
          </a:xfrm>
        </p:spPr>
        <p:txBody>
          <a:bodyPr>
            <a:normAutofit/>
          </a:bodyPr>
          <a:lstStyle/>
          <a:p>
            <a:r>
              <a:rPr lang="en-US" sz="2000" dirty="0" smtClean="0"/>
              <a:t> </a:t>
            </a:r>
            <a:r>
              <a:rPr lang="en-US" sz="1800" dirty="0" smtClean="0"/>
              <a:t>Quark transverse polarization in a transversely polarized nucleon:</a:t>
            </a:r>
          </a:p>
          <a:p>
            <a:pPr lvl="1"/>
            <a:endParaRPr lang="en-US" sz="1800" dirty="0" smtClean="0"/>
          </a:p>
          <a:p>
            <a:pPr lvl="1">
              <a:buFont typeface="Arial" pitchFamily="-109" charset="0"/>
              <a:buNone/>
            </a:pPr>
            <a:endParaRPr lang="en-US" sz="1800" dirty="0" smtClean="0"/>
          </a:p>
          <a:p>
            <a:pPr lvl="1">
              <a:buFont typeface="Arial" pitchFamily="-109" charset="0"/>
              <a:buNone/>
            </a:pPr>
            <a:endParaRPr lang="en-US" sz="1800" dirty="0" smtClean="0"/>
          </a:p>
          <a:p>
            <a:pPr lvl="1"/>
            <a:endParaRPr lang="en-US" sz="1800" dirty="0" smtClean="0"/>
          </a:p>
          <a:p>
            <a:pPr lvl="1"/>
            <a:r>
              <a:rPr lang="en-US" sz="1800" dirty="0" smtClean="0"/>
              <a:t>Can be probed in Semi-Inclusive DIS, </a:t>
            </a:r>
            <a:r>
              <a:rPr lang="en-US" sz="1800" dirty="0" err="1" smtClean="0"/>
              <a:t>Drell</a:t>
            </a:r>
            <a:r>
              <a:rPr lang="en-US" sz="1800" dirty="0" smtClean="0"/>
              <a:t>-Yan processes.</a:t>
            </a:r>
          </a:p>
          <a:p>
            <a:pPr lvl="1"/>
            <a:r>
              <a:rPr lang="en-US" sz="1800" dirty="0" smtClean="0"/>
              <a:t>Does not mix with gluons, has valence like behavior.</a:t>
            </a:r>
          </a:p>
          <a:p>
            <a:pPr lvl="1"/>
            <a:r>
              <a:rPr lang="en-US" sz="1800" dirty="0" smtClean="0"/>
              <a:t>Nucleon </a:t>
            </a:r>
            <a:r>
              <a:rPr lang="en-US" sz="1800" dirty="0" smtClean="0">
                <a:solidFill>
                  <a:srgbClr val="FF00FF"/>
                </a:solidFill>
              </a:rPr>
              <a:t>tensor charge </a:t>
            </a:r>
            <a:r>
              <a:rPr lang="en-US" sz="1800" dirty="0" smtClean="0"/>
              <a:t>can be extracted from the lowest moment of </a:t>
            </a:r>
            <a:r>
              <a:rPr lang="en-US" sz="1800" i="1" dirty="0" smtClean="0"/>
              <a:t>h</a:t>
            </a:r>
            <a:r>
              <a:rPr lang="en-US" sz="1800" baseline="-25000" dirty="0" smtClean="0"/>
              <a:t>1</a:t>
            </a:r>
            <a:r>
              <a:rPr lang="en-US" sz="1800" dirty="0" smtClean="0"/>
              <a:t> and compared to LQCD calculation:</a:t>
            </a:r>
          </a:p>
          <a:p>
            <a:pPr lvl="2"/>
            <a:endParaRPr lang="en-US" sz="1900" dirty="0">
              <a:latin typeface="Symbol" pitchFamily="-109" charset="2"/>
            </a:endParaRPr>
          </a:p>
        </p:txBody>
      </p:sp>
      <p:sp>
        <p:nvSpPr>
          <p:cNvPr id="4" name="Date Placeholder 3"/>
          <p:cNvSpPr>
            <a:spLocks noGrp="1"/>
          </p:cNvSpPr>
          <p:nvPr>
            <p:ph type="dt" sz="quarter" idx="10"/>
          </p:nvPr>
        </p:nvSpPr>
        <p:spPr/>
        <p:txBody>
          <a:bodyPr/>
          <a:lstStyle/>
          <a:p>
            <a:pPr>
              <a:defRPr/>
            </a:pPr>
            <a:fld id="{FBF6ABA5-E325-3949-BADF-BD9E118A1864}" type="datetime1">
              <a:rPr lang="en-US" smtClean="0"/>
              <a:pPr>
                <a:defRPr/>
              </a:pPr>
              <a:t>10/15/10</a:t>
            </a:fld>
            <a:endParaRPr lang="en-US" dirty="0"/>
          </a:p>
        </p:txBody>
      </p:sp>
      <p:sp>
        <p:nvSpPr>
          <p:cNvPr id="5" name="Footer Placeholder 4"/>
          <p:cNvSpPr>
            <a:spLocks noGrp="1"/>
          </p:cNvSpPr>
          <p:nvPr>
            <p:ph type="ftr" sz="quarter" idx="11"/>
          </p:nvPr>
        </p:nvSpPr>
        <p:spPr/>
        <p:txBody>
          <a:bodyPr/>
          <a:lstStyle/>
          <a:p>
            <a:r>
              <a:rPr lang="en-US" smtClean="0"/>
              <a:t>HIX2010, Newport News, VA</a:t>
            </a:r>
            <a:endParaRPr lang="en-US" i="1" dirty="0"/>
          </a:p>
        </p:txBody>
      </p:sp>
      <p:grpSp>
        <p:nvGrpSpPr>
          <p:cNvPr id="15" name="Group 14"/>
          <p:cNvGrpSpPr/>
          <p:nvPr/>
        </p:nvGrpSpPr>
        <p:grpSpPr>
          <a:xfrm>
            <a:off x="3848100" y="1742281"/>
            <a:ext cx="2171700" cy="660400"/>
            <a:chOff x="6273800" y="1889125"/>
            <a:chExt cx="2171700" cy="660400"/>
          </a:xfrm>
        </p:grpSpPr>
        <p:sp>
          <p:nvSpPr>
            <p:cNvPr id="14" name="Rectangle 13"/>
            <p:cNvSpPr/>
            <p:nvPr/>
          </p:nvSpPr>
          <p:spPr>
            <a:xfrm>
              <a:off x="6273800" y="1889125"/>
              <a:ext cx="2171700" cy="66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TextBox 18"/>
            <p:cNvSpPr txBox="1">
              <a:spLocks noChangeArrowheads="1"/>
            </p:cNvSpPr>
            <p:nvPr/>
          </p:nvSpPr>
          <p:spPr bwMode="auto">
            <a:xfrm>
              <a:off x="6826250" y="1894681"/>
              <a:ext cx="1420813" cy="369888"/>
            </a:xfrm>
            <a:prstGeom prst="rect">
              <a:avLst/>
            </a:prstGeom>
            <a:noFill/>
            <a:ln w="9525">
              <a:noFill/>
              <a:miter lim="800000"/>
              <a:headEnd/>
              <a:tailEnd/>
            </a:ln>
          </p:spPr>
          <p:txBody>
            <a:bodyPr wrap="none">
              <a:prstTxWarp prst="textNoShape">
                <a:avLst/>
              </a:prstTxWarp>
              <a:spAutoFit/>
            </a:bodyPr>
            <a:lstStyle/>
            <a:p>
              <a:r>
                <a:rPr lang="en-US" dirty="0">
                  <a:latin typeface="Calibri" pitchFamily="-109" charset="0"/>
                </a:rPr>
                <a:t>Nucleon Spin</a:t>
              </a:r>
            </a:p>
          </p:txBody>
        </p:sp>
        <p:sp>
          <p:nvSpPr>
            <p:cNvPr id="2058" name="TextBox 19"/>
            <p:cNvSpPr txBox="1">
              <a:spLocks noChangeArrowheads="1"/>
            </p:cNvSpPr>
            <p:nvPr/>
          </p:nvSpPr>
          <p:spPr bwMode="auto">
            <a:xfrm>
              <a:off x="6826250" y="2181225"/>
              <a:ext cx="1211263" cy="3683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09" charset="0"/>
                </a:rPr>
                <a:t>Quark Spin</a:t>
              </a:r>
            </a:p>
          </p:txBody>
        </p:sp>
        <p:cxnSp>
          <p:nvCxnSpPr>
            <p:cNvPr id="24" name="Straight Arrow Connector 23"/>
            <p:cNvCxnSpPr/>
            <p:nvPr/>
          </p:nvCxnSpPr>
          <p:spPr>
            <a:xfrm flipV="1">
              <a:off x="6484938" y="2079625"/>
              <a:ext cx="2667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484938" y="2346325"/>
              <a:ext cx="266700"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 y="1637506"/>
            <a:ext cx="3124200" cy="814387"/>
            <a:chOff x="2590800" y="1717675"/>
            <a:chExt cx="3124200" cy="814387"/>
          </a:xfrm>
        </p:grpSpPr>
        <p:sp>
          <p:nvSpPr>
            <p:cNvPr id="2056" name="TextBox 20"/>
            <p:cNvSpPr txBox="1">
              <a:spLocks noChangeArrowheads="1"/>
            </p:cNvSpPr>
            <p:nvPr/>
          </p:nvSpPr>
          <p:spPr bwMode="auto">
            <a:xfrm>
              <a:off x="2590800" y="1822450"/>
              <a:ext cx="904689" cy="523220"/>
            </a:xfrm>
            <a:prstGeom prst="rect">
              <a:avLst/>
            </a:prstGeom>
            <a:noFill/>
            <a:ln w="9525">
              <a:noFill/>
              <a:miter lim="800000"/>
              <a:headEnd/>
              <a:tailEnd/>
            </a:ln>
          </p:spPr>
          <p:txBody>
            <a:bodyPr wrap="none">
              <a:prstTxWarp prst="textNoShape">
                <a:avLst/>
              </a:prstTxWarp>
              <a:spAutoFit/>
            </a:bodyPr>
            <a:lstStyle/>
            <a:p>
              <a:r>
                <a:rPr lang="en-US" sz="2800" b="1" i="1" dirty="0">
                  <a:solidFill>
                    <a:srgbClr val="FF00FF"/>
                  </a:solidFill>
                  <a:latin typeface="Calibri" pitchFamily="-109" charset="0"/>
                </a:rPr>
                <a:t>h</a:t>
              </a:r>
              <a:r>
                <a:rPr lang="en-US" sz="2800" b="1" baseline="-25000" dirty="0">
                  <a:solidFill>
                    <a:srgbClr val="FF00FF"/>
                  </a:solidFill>
                  <a:latin typeface="Calibri" pitchFamily="-109" charset="0"/>
                </a:rPr>
                <a:t>1T</a:t>
              </a:r>
              <a:r>
                <a:rPr lang="en-US" sz="2800" b="1" dirty="0">
                  <a:latin typeface="Calibri" pitchFamily="-109" charset="0"/>
                </a:rPr>
                <a:t> =</a:t>
              </a:r>
              <a:endParaRPr lang="en-US" sz="2800" dirty="0">
                <a:latin typeface="Calibri" pitchFamily="-109" charset="0"/>
              </a:endParaRPr>
            </a:p>
          </p:txBody>
        </p:sp>
        <p:pic>
          <p:nvPicPr>
            <p:cNvPr id="206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48063" y="1717675"/>
              <a:ext cx="2166937" cy="814387"/>
            </a:xfrm>
            <a:prstGeom prst="rect">
              <a:avLst/>
            </a:prstGeom>
            <a:noFill/>
            <a:ln w="9525">
              <a:noFill/>
              <a:miter lim="800000"/>
              <a:headEnd/>
              <a:tailEnd/>
            </a:ln>
          </p:spPr>
        </p:pic>
      </p:gr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300286" y="5651978"/>
            <a:ext cx="4737100" cy="704372"/>
          </a:xfrm>
          <a:prstGeom prst="rect">
            <a:avLst/>
          </a:prstGeom>
          <a:solidFill>
            <a:schemeClr val="accent6">
              <a:lumMod val="20000"/>
              <a:lumOff val="80000"/>
            </a:schemeClr>
          </a:solidFill>
          <a:ln w="6350" cmpd="sng">
            <a:solidFill>
              <a:srgbClr val="FF6600"/>
            </a:solidFill>
          </a:ln>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93674" y="4832350"/>
            <a:ext cx="8686801" cy="419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7648"/>
          </a:xfrm>
        </p:spPr>
        <p:txBody>
          <a:bodyPr anchor="t">
            <a:normAutofit fontScale="90000"/>
          </a:bodyPr>
          <a:lstStyle/>
          <a:p>
            <a:pPr algn="l"/>
            <a:r>
              <a:rPr lang="en-US" sz="2400" dirty="0" err="1" smtClean="0"/>
              <a:t>Transversity</a:t>
            </a:r>
            <a:r>
              <a:rPr lang="en-US" sz="2400" dirty="0" smtClean="0"/>
              <a:t> using COMPASS and HERMES SIDIS data </a:t>
            </a:r>
            <a:br>
              <a:rPr lang="en-US" sz="2400" dirty="0" smtClean="0"/>
            </a:br>
            <a:r>
              <a:rPr lang="en-US" sz="2400" dirty="0" smtClean="0"/>
              <a:t>and the Belle data  </a:t>
            </a:r>
            <a:endParaRPr lang="en-US" sz="2400" dirty="0"/>
          </a:p>
        </p:txBody>
      </p:sp>
      <p:sp>
        <p:nvSpPr>
          <p:cNvPr id="4" name="Date Placeholder 3"/>
          <p:cNvSpPr>
            <a:spLocks noGrp="1"/>
          </p:cNvSpPr>
          <p:nvPr>
            <p:ph type="dt" sz="half" idx="10"/>
          </p:nvPr>
        </p:nvSpPr>
        <p:spPr/>
        <p:txBody>
          <a:bodyPr/>
          <a:lstStyle/>
          <a:p>
            <a:fld id="{EB54027D-9FBD-7048-A2FB-85566C2C08CA}"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9" name="Content Placeholder 8"/>
          <p:cNvSpPr>
            <a:spLocks noGrp="1"/>
          </p:cNvSpPr>
          <p:nvPr>
            <p:ph idx="1"/>
          </p:nvPr>
        </p:nvSpPr>
        <p:spPr>
          <a:xfrm>
            <a:off x="215900" y="1308100"/>
            <a:ext cx="3073400" cy="5048250"/>
          </a:xfrm>
        </p:spPr>
        <p:txBody>
          <a:bodyPr>
            <a:normAutofit lnSpcReduction="10000"/>
          </a:bodyPr>
          <a:lstStyle/>
          <a:p>
            <a:r>
              <a:rPr lang="en-US" sz="1800" dirty="0" smtClean="0"/>
              <a:t>A good start, good  agreement with models</a:t>
            </a:r>
          </a:p>
          <a:p>
            <a:endParaRPr lang="en-US" sz="1800" dirty="0" smtClean="0"/>
          </a:p>
          <a:p>
            <a:r>
              <a:rPr lang="en-US" sz="1800" dirty="0" err="1" smtClean="0"/>
              <a:t>Soffer</a:t>
            </a:r>
            <a:r>
              <a:rPr lang="en-US" sz="1800" dirty="0" smtClean="0"/>
              <a:t> bound imposed in the extraction</a:t>
            </a:r>
          </a:p>
          <a:p>
            <a:endParaRPr lang="en-US" sz="1800" dirty="0" smtClean="0"/>
          </a:p>
          <a:p>
            <a:r>
              <a:rPr lang="en-US" sz="1800" dirty="0" smtClean="0"/>
              <a:t>What happens if it is not imposed. </a:t>
            </a:r>
            <a:r>
              <a:rPr lang="en-US" sz="1800" dirty="0" smtClean="0">
                <a:solidFill>
                  <a:srgbClr val="FF0000"/>
                </a:solidFill>
              </a:rPr>
              <a:t>Is the </a:t>
            </a:r>
            <a:r>
              <a:rPr lang="en-US" sz="1800" dirty="0" err="1" smtClean="0">
                <a:solidFill>
                  <a:srgbClr val="FF0000"/>
                </a:solidFill>
              </a:rPr>
              <a:t>Soffer</a:t>
            </a:r>
            <a:r>
              <a:rPr lang="en-US" sz="1800" dirty="0" smtClean="0">
                <a:solidFill>
                  <a:srgbClr val="FF0000"/>
                </a:solidFill>
              </a:rPr>
              <a:t> bound  violated?</a:t>
            </a:r>
          </a:p>
          <a:p>
            <a:endParaRPr lang="en-US" sz="1800" dirty="0" smtClean="0">
              <a:solidFill>
                <a:srgbClr val="FF0000"/>
              </a:solidFill>
            </a:endParaRPr>
          </a:p>
          <a:p>
            <a:r>
              <a:rPr lang="en-US" sz="1800" dirty="0" smtClean="0"/>
              <a:t>Soft gluon emission should reduce the extracted quantity by a factor of 2 ?! (Boer, 2008) </a:t>
            </a:r>
          </a:p>
          <a:p>
            <a:pPr>
              <a:buNone/>
            </a:pPr>
            <a:endParaRPr lang="en-US" sz="1800" dirty="0" smtClean="0"/>
          </a:p>
          <a:p>
            <a:pPr>
              <a:buNone/>
            </a:pPr>
            <a:r>
              <a:rPr lang="en-US" sz="1800" dirty="0" smtClean="0"/>
              <a:t> </a:t>
            </a:r>
            <a:endParaRPr lang="en-US" sz="1800" dirty="0"/>
          </a:p>
        </p:txBody>
      </p:sp>
      <p:pic>
        <p:nvPicPr>
          <p:cNvPr id="11" name="Picture 10" descr="transversity.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124200" y="1052287"/>
            <a:ext cx="6495410" cy="4675414"/>
          </a:xfrm>
          <a:prstGeom prst="rect">
            <a:avLst/>
          </a:prstGeom>
        </p:spPr>
      </p:pic>
      <p:sp>
        <p:nvSpPr>
          <p:cNvPr id="12" name="TextBox 11"/>
          <p:cNvSpPr txBox="1"/>
          <p:nvPr/>
        </p:nvSpPr>
        <p:spPr>
          <a:xfrm>
            <a:off x="4457700" y="5727701"/>
            <a:ext cx="2215270" cy="369332"/>
          </a:xfrm>
          <a:prstGeom prst="rect">
            <a:avLst/>
          </a:prstGeom>
          <a:noFill/>
        </p:spPr>
        <p:txBody>
          <a:bodyPr wrap="none" rtlCol="0">
            <a:spAutoFit/>
          </a:bodyPr>
          <a:lstStyle/>
          <a:p>
            <a:r>
              <a:rPr lang="en-US" dirty="0" err="1" smtClean="0"/>
              <a:t>Anselmino</a:t>
            </a:r>
            <a:r>
              <a:rPr lang="en-US" dirty="0" smtClean="0"/>
              <a:t> et al. 2008</a:t>
            </a:r>
            <a:endParaRPr lang="en-US" dirty="0"/>
          </a:p>
        </p:txBody>
      </p:sp>
      <p:pic>
        <p:nvPicPr>
          <p:cNvPr id="14" name="Picture 13"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628900" y="736600"/>
            <a:ext cx="1828800" cy="254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562850" y="336550"/>
            <a:ext cx="1562100" cy="266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74638"/>
            <a:ext cx="8616950" cy="744537"/>
          </a:xfrm>
        </p:spPr>
        <p:txBody>
          <a:bodyPr/>
          <a:lstStyle/>
          <a:p>
            <a:pPr fontAlgn="auto">
              <a:spcAft>
                <a:spcPts val="0"/>
              </a:spcAft>
              <a:defRPr/>
            </a:pPr>
            <a:r>
              <a:rPr lang="en-US" dirty="0" smtClean="0"/>
              <a:t>SIDIS </a:t>
            </a:r>
            <a:r>
              <a:rPr lang="en-US" dirty="0" err="1" smtClean="0"/>
              <a:t>electroproduction</a:t>
            </a:r>
            <a:r>
              <a:rPr lang="en-US" dirty="0" smtClean="0"/>
              <a:t> of </a:t>
            </a:r>
            <a:r>
              <a:rPr lang="en-US" dirty="0" err="1" smtClean="0"/>
              <a:t>pions</a:t>
            </a:r>
            <a:endParaRPr lang="en-US" dirty="0"/>
          </a:p>
        </p:txBody>
      </p:sp>
      <p:sp>
        <p:nvSpPr>
          <p:cNvPr id="25603" name="Content Placeholder 2"/>
          <p:cNvSpPr>
            <a:spLocks noGrp="1"/>
          </p:cNvSpPr>
          <p:nvPr>
            <p:ph idx="1"/>
          </p:nvPr>
        </p:nvSpPr>
        <p:spPr>
          <a:xfrm>
            <a:off x="263525" y="1165225"/>
            <a:ext cx="8616950" cy="5191125"/>
          </a:xfrm>
        </p:spPr>
        <p:txBody>
          <a:bodyPr/>
          <a:lstStyle/>
          <a:p>
            <a:r>
              <a:rPr lang="en-US" sz="2400" dirty="0" smtClean="0"/>
              <a:t>With spin one can separate </a:t>
            </a:r>
            <a:r>
              <a:rPr lang="en-US" sz="2400" dirty="0" err="1" smtClean="0"/>
              <a:t>Sivers</a:t>
            </a:r>
            <a:r>
              <a:rPr lang="en-US" sz="2400" dirty="0" smtClean="0"/>
              <a:t> and Collins </a:t>
            </a:r>
            <a:r>
              <a:rPr lang="en-US" sz="2400" dirty="0" err="1" smtClean="0"/>
              <a:t>effetcs</a:t>
            </a:r>
            <a:endParaRPr lang="en-US" sz="2400" dirty="0" smtClean="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err="1">
                <a:solidFill>
                  <a:srgbClr val="00B0F0"/>
                </a:solidFill>
              </a:rPr>
              <a:t>Sivers</a:t>
            </a:r>
            <a:r>
              <a:rPr lang="en-US" sz="2400" dirty="0"/>
              <a:t> angle, effect in distribution function:</a:t>
            </a:r>
          </a:p>
          <a:p>
            <a:pPr lvl="1"/>
            <a:r>
              <a:rPr lang="en-US" sz="2000" b="1" dirty="0" smtClean="0"/>
              <a:t>(</a:t>
            </a:r>
            <a:r>
              <a:rPr lang="en-US" sz="2000" b="1" i="1" dirty="0" err="1" smtClean="0">
                <a:latin typeface="Symbol" pitchFamily="-109" charset="2"/>
              </a:rPr>
              <a:t>ϕ</a:t>
            </a:r>
            <a:r>
              <a:rPr lang="en-US" sz="2000" b="1" baseline="-25000" dirty="0" err="1" smtClean="0"/>
              <a:t>h</a:t>
            </a:r>
            <a:r>
              <a:rPr lang="en-US" sz="2000" b="1" dirty="0" err="1" smtClean="0"/>
              <a:t>-</a:t>
            </a:r>
            <a:r>
              <a:rPr lang="en-US" sz="2000" b="1" i="1" dirty="0" err="1" smtClean="0">
                <a:latin typeface="Symbol" pitchFamily="-109" charset="2"/>
              </a:rPr>
              <a:t>ϕ</a:t>
            </a:r>
            <a:r>
              <a:rPr lang="en-US" sz="2000" b="1" baseline="-25000" dirty="0" err="1" smtClean="0"/>
              <a:t>s</a:t>
            </a:r>
            <a:r>
              <a:rPr lang="en-US" sz="2000" b="1" dirty="0"/>
              <a:t>) </a:t>
            </a:r>
            <a:r>
              <a:rPr lang="en-US" sz="2000" dirty="0"/>
              <a:t>= angle of </a:t>
            </a:r>
            <a:r>
              <a:rPr lang="en-US" sz="2000" dirty="0" err="1"/>
              <a:t>hadron</a:t>
            </a:r>
            <a:r>
              <a:rPr lang="en-US" sz="2000" dirty="0"/>
              <a:t> relative to </a:t>
            </a:r>
            <a:r>
              <a:rPr lang="en-US" sz="2000" b="1" i="1" dirty="0">
                <a:solidFill>
                  <a:srgbClr val="002060"/>
                </a:solidFill>
              </a:rPr>
              <a:t>initial</a:t>
            </a:r>
            <a:r>
              <a:rPr lang="en-US" sz="2000" dirty="0"/>
              <a:t> quark spin</a:t>
            </a:r>
          </a:p>
          <a:p>
            <a:r>
              <a:rPr lang="en-US" sz="2400" b="1" dirty="0">
                <a:solidFill>
                  <a:srgbClr val="FF9900"/>
                </a:solidFill>
              </a:rPr>
              <a:t>Collins</a:t>
            </a:r>
            <a:r>
              <a:rPr lang="en-US" sz="2400" dirty="0"/>
              <a:t> angle, effect in fragmentation function: </a:t>
            </a:r>
          </a:p>
          <a:p>
            <a:pPr lvl="1"/>
            <a:r>
              <a:rPr lang="en-US" sz="2000" b="1" dirty="0" smtClean="0"/>
              <a:t>(</a:t>
            </a:r>
            <a:r>
              <a:rPr lang="en-US" sz="2000" b="1" i="1" dirty="0" err="1" smtClean="0">
                <a:latin typeface="Symbol" pitchFamily="-109" charset="2"/>
              </a:rPr>
              <a:t>ϕ</a:t>
            </a:r>
            <a:r>
              <a:rPr lang="en-US" sz="2000" b="1" baseline="-25000" dirty="0" err="1" smtClean="0"/>
              <a:t>h</a:t>
            </a:r>
            <a:r>
              <a:rPr lang="en-US" sz="2000" b="1" dirty="0" err="1" smtClean="0"/>
              <a:t>+</a:t>
            </a:r>
            <a:r>
              <a:rPr lang="en-US" sz="2000" b="1" i="1" dirty="0" err="1" smtClean="0">
                <a:latin typeface="Symbol" pitchFamily="-109" charset="2"/>
              </a:rPr>
              <a:t>ϕ</a:t>
            </a:r>
            <a:r>
              <a:rPr lang="en-US" sz="2000" b="1" baseline="-25000" dirty="0" err="1" smtClean="0"/>
              <a:t>s</a:t>
            </a:r>
            <a:r>
              <a:rPr lang="en-US" sz="2000" b="1" dirty="0"/>
              <a:t>) </a:t>
            </a:r>
            <a:r>
              <a:rPr lang="en-US" sz="2000" dirty="0"/>
              <a:t>=</a:t>
            </a:r>
            <a:r>
              <a:rPr lang="en-US" sz="2000" dirty="0" smtClean="0"/>
              <a:t> </a:t>
            </a:r>
            <a:r>
              <a:rPr lang="en-US" sz="2000" dirty="0" err="1" smtClean="0">
                <a:latin typeface="Symbol" pitchFamily="-109" charset="2"/>
              </a:rPr>
              <a:t>π</a:t>
            </a:r>
            <a:r>
              <a:rPr lang="en-US" sz="2000" dirty="0" err="1" smtClean="0"/>
              <a:t>+(</a:t>
            </a:r>
            <a:r>
              <a:rPr lang="en-US" sz="2000" i="1" dirty="0" err="1" smtClean="0">
                <a:latin typeface="Symbol" pitchFamily="-109" charset="2"/>
              </a:rPr>
              <a:t>ϕ</a:t>
            </a:r>
            <a:r>
              <a:rPr lang="en-US" sz="2000" baseline="-25000" dirty="0" err="1" smtClean="0"/>
              <a:t>h</a:t>
            </a:r>
            <a:r>
              <a:rPr lang="en-US" sz="2000" dirty="0" err="1" smtClean="0"/>
              <a:t>-</a:t>
            </a:r>
            <a:r>
              <a:rPr lang="en-US" sz="2000" i="1" dirty="0" err="1" smtClean="0">
                <a:latin typeface="Symbol" pitchFamily="-109" charset="2"/>
              </a:rPr>
              <a:t>ϕ</a:t>
            </a:r>
            <a:r>
              <a:rPr lang="en-US" sz="2000" baseline="-25000" dirty="0" err="1" smtClean="0"/>
              <a:t>s</a:t>
            </a:r>
            <a:r>
              <a:rPr lang="en-US" sz="2000" baseline="-25000" dirty="0"/>
              <a:t>’</a:t>
            </a:r>
            <a:r>
              <a:rPr lang="en-US" sz="2000" dirty="0"/>
              <a:t>) = angle of </a:t>
            </a:r>
            <a:r>
              <a:rPr lang="en-US" sz="2000" dirty="0" err="1"/>
              <a:t>hadron</a:t>
            </a:r>
            <a:r>
              <a:rPr lang="en-US" sz="2000" dirty="0"/>
              <a:t> relative to </a:t>
            </a:r>
            <a:r>
              <a:rPr lang="en-US" sz="2000" b="1" i="1" dirty="0">
                <a:solidFill>
                  <a:srgbClr val="00B050"/>
                </a:solidFill>
              </a:rPr>
              <a:t>final</a:t>
            </a:r>
            <a:r>
              <a:rPr lang="en-US" sz="2000" dirty="0"/>
              <a:t> quark spin</a:t>
            </a:r>
          </a:p>
        </p:txBody>
      </p:sp>
      <p:sp>
        <p:nvSpPr>
          <p:cNvPr id="4" name="Date Placeholder 3"/>
          <p:cNvSpPr>
            <a:spLocks noGrp="1"/>
          </p:cNvSpPr>
          <p:nvPr>
            <p:ph type="dt" sz="quarter" idx="10"/>
          </p:nvPr>
        </p:nvSpPr>
        <p:spPr/>
        <p:txBody>
          <a:bodyPr/>
          <a:lstStyle/>
          <a:p>
            <a:pPr>
              <a:defRPr/>
            </a:pPr>
            <a:fld id="{A60C3BE5-8439-7940-AADE-505011AE330C}" type="datetime1">
              <a:rPr lang="en-US" smtClean="0"/>
              <a:pPr>
                <a:defRPr/>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i="1"/>
          </a:p>
        </p:txBody>
      </p:sp>
      <p:grpSp>
        <p:nvGrpSpPr>
          <p:cNvPr id="3" name="Group 20"/>
          <p:cNvGrpSpPr>
            <a:grpSpLocks/>
          </p:cNvGrpSpPr>
          <p:nvPr/>
        </p:nvGrpSpPr>
        <p:grpSpPr bwMode="auto">
          <a:xfrm>
            <a:off x="5380038" y="1562100"/>
            <a:ext cx="3532187" cy="2933700"/>
            <a:chOff x="5379739" y="1562820"/>
            <a:chExt cx="3532855" cy="2932980"/>
          </a:xfrm>
        </p:grpSpPr>
        <p:pic>
          <p:nvPicPr>
            <p:cNvPr id="25613" name="Picture 14" descr="sivers_collins_angle.png"/>
            <p:cNvPicPr>
              <a:picLocks noChangeAspect="1"/>
            </p:cNvPicPr>
            <p:nvPr/>
          </p:nvPicPr>
          <p:blipFill>
            <a:blip r:embed="rId3">
              <a:clrChange>
                <a:clrFrom>
                  <a:srgbClr val="FFFFFF"/>
                </a:clrFrom>
                <a:clrTo>
                  <a:srgbClr val="FFFFFF">
                    <a:alpha val="0"/>
                  </a:srgbClr>
                </a:clrTo>
              </a:clrChange>
            </a:blip>
            <a:srcRect r="18033" b="7935"/>
            <a:stretch>
              <a:fillRect/>
            </a:stretch>
          </p:blipFill>
          <p:spPr bwMode="auto">
            <a:xfrm>
              <a:off x="5379739" y="1562820"/>
              <a:ext cx="3532855" cy="2652718"/>
            </a:xfrm>
            <a:prstGeom prst="rect">
              <a:avLst/>
            </a:prstGeom>
            <a:noFill/>
            <a:ln w="9525">
              <a:noFill/>
              <a:miter lim="800000"/>
              <a:headEnd/>
              <a:tailEnd/>
            </a:ln>
          </p:spPr>
        </p:pic>
        <p:sp>
          <p:nvSpPr>
            <p:cNvPr id="25614" name="TextBox 22"/>
            <p:cNvSpPr txBox="1">
              <a:spLocks noChangeArrowheads="1"/>
            </p:cNvSpPr>
            <p:nvPr/>
          </p:nvSpPr>
          <p:spPr bwMode="auto">
            <a:xfrm>
              <a:off x="7513339" y="4126468"/>
              <a:ext cx="1116011" cy="369332"/>
            </a:xfrm>
            <a:prstGeom prst="rect">
              <a:avLst/>
            </a:prstGeom>
            <a:noFill/>
            <a:ln w="9525">
              <a:noFill/>
              <a:miter lim="800000"/>
              <a:headEnd/>
              <a:tailEnd/>
            </a:ln>
          </p:spPr>
          <p:txBody>
            <a:bodyPr wrap="none">
              <a:prstTxWarp prst="textNoShape">
                <a:avLst/>
              </a:prstTxWarp>
              <a:spAutoFit/>
            </a:bodyPr>
            <a:lstStyle/>
            <a:p>
              <a:r>
                <a:rPr lang="en-US">
                  <a:latin typeface="Calibri" pitchFamily="-109" charset="0"/>
                </a:rPr>
                <a:t>e-e’ plane</a:t>
              </a:r>
            </a:p>
          </p:txBody>
        </p:sp>
        <p:cxnSp>
          <p:nvCxnSpPr>
            <p:cNvPr id="48" name="Straight Arrow Connector 47"/>
            <p:cNvCxnSpPr>
              <a:cxnSpLocks noChangeShapeType="1"/>
            </p:cNvCxnSpPr>
            <p:nvPr/>
          </p:nvCxnSpPr>
          <p:spPr bwMode="auto">
            <a:xfrm rot="16200000" flipV="1">
              <a:off x="5888899" y="2980432"/>
              <a:ext cx="1473032" cy="846170"/>
            </a:xfrm>
            <a:prstGeom prst="straightConnector1">
              <a:avLst/>
            </a:prstGeom>
            <a:noFill/>
            <a:ln w="38100">
              <a:solidFill>
                <a:srgbClr val="92D050"/>
              </a:solidFill>
              <a:round/>
              <a:headEnd/>
              <a:tailEnd type="arrow" w="med" len="med"/>
            </a:ln>
            <a:effectLst>
              <a:outerShdw blurRad="63500" dist="23000" dir="5400000" rotWithShape="0">
                <a:srgbClr val="000000">
                  <a:alpha val="34999"/>
                </a:srgbClr>
              </a:outerShdw>
            </a:effectLst>
          </p:spPr>
        </p:cxnSp>
        <p:cxnSp>
          <p:nvCxnSpPr>
            <p:cNvPr id="32" name="Straight Arrow Connector 31"/>
            <p:cNvCxnSpPr>
              <a:cxnSpLocks noChangeShapeType="1"/>
            </p:cNvCxnSpPr>
            <p:nvPr/>
          </p:nvCxnSpPr>
          <p:spPr bwMode="auto">
            <a:xfrm rot="5400000" flipH="1" flipV="1">
              <a:off x="6735065" y="2797903"/>
              <a:ext cx="1663537" cy="944532"/>
            </a:xfrm>
            <a:prstGeom prst="straightConnector1">
              <a:avLst/>
            </a:prstGeom>
            <a:noFill/>
            <a:ln w="38100">
              <a:solidFill>
                <a:srgbClr val="002060"/>
              </a:solidFill>
              <a:round/>
              <a:headEnd/>
              <a:tailEnd type="arrow" w="med" len="med"/>
            </a:ln>
            <a:effectLst>
              <a:outerShdw blurRad="63500" dist="23000" dir="5400000" rotWithShape="0">
                <a:srgbClr val="000000">
                  <a:alpha val="34999"/>
                </a:srgbClr>
              </a:outerShdw>
            </a:effectLst>
          </p:spPr>
        </p:cxnSp>
        <p:cxnSp>
          <p:nvCxnSpPr>
            <p:cNvPr id="35" name="Straight Arrow Connector 34"/>
            <p:cNvCxnSpPr>
              <a:cxnSpLocks noChangeShapeType="1"/>
            </p:cNvCxnSpPr>
            <p:nvPr/>
          </p:nvCxnSpPr>
          <p:spPr bwMode="auto">
            <a:xfrm rot="10800000">
              <a:off x="5600701" y="3670468"/>
              <a:ext cx="1455770" cy="482432"/>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cxnSp>
          <p:nvCxnSpPr>
            <p:cNvPr id="53" name="Straight Arrow Connector 52"/>
            <p:cNvCxnSpPr>
              <a:cxnSpLocks noChangeShapeType="1"/>
            </p:cNvCxnSpPr>
            <p:nvPr/>
          </p:nvCxnSpPr>
          <p:spPr bwMode="auto">
            <a:xfrm>
              <a:off x="5524500" y="4151312"/>
              <a:ext cx="3238500" cy="1588"/>
            </a:xfrm>
            <a:prstGeom prst="straightConnector1">
              <a:avLst/>
            </a:prstGeom>
            <a:noFill/>
            <a:ln w="25400">
              <a:solidFill>
                <a:srgbClr val="4BACC6"/>
              </a:solidFill>
              <a:round/>
              <a:headEnd/>
              <a:tailEnd type="arrow" w="med" len="med"/>
            </a:ln>
            <a:effectLst>
              <a:outerShdw blurRad="63500" dist="20000" dir="5400000" rotWithShape="0">
                <a:srgbClr val="000000">
                  <a:alpha val="37999"/>
                </a:srgbClr>
              </a:outerShdw>
            </a:effectLst>
          </p:spPr>
        </p:cxnSp>
        <p:grpSp>
          <p:nvGrpSpPr>
            <p:cNvPr id="7" name="Group 29"/>
            <p:cNvGrpSpPr>
              <a:grpSpLocks/>
            </p:cNvGrpSpPr>
            <p:nvPr/>
          </p:nvGrpSpPr>
          <p:grpSpPr bwMode="auto">
            <a:xfrm>
              <a:off x="6918057" y="3986938"/>
              <a:ext cx="519082" cy="457200"/>
              <a:chOff x="5479251" y="2067152"/>
              <a:chExt cx="519082" cy="457200"/>
            </a:xfrm>
          </p:grpSpPr>
          <p:grpSp>
            <p:nvGrpSpPr>
              <p:cNvPr id="8" name="Group 24"/>
              <p:cNvGrpSpPr>
                <a:grpSpLocks noChangeAspect="1"/>
              </p:cNvGrpSpPr>
              <p:nvPr/>
            </p:nvGrpSpPr>
            <p:grpSpPr bwMode="auto">
              <a:xfrm>
                <a:off x="5479251" y="2067152"/>
                <a:ext cx="273849" cy="274320"/>
                <a:chOff x="6872317" y="2735253"/>
                <a:chExt cx="365131" cy="365760"/>
              </a:xfrm>
            </p:grpSpPr>
            <p:sp>
              <p:nvSpPr>
                <p:cNvPr id="26" name="Oval 25"/>
                <p:cNvSpPr>
                  <a:spLocks noChangeArrowheads="1"/>
                </p:cNvSpPr>
                <p:nvPr/>
              </p:nvSpPr>
              <p:spPr bwMode="auto">
                <a:xfrm>
                  <a:off x="6872317" y="2735253"/>
                  <a:ext cx="365131" cy="365760"/>
                </a:xfrm>
                <a:prstGeom prst="ellipse">
                  <a:avLst/>
                </a:prstGeom>
                <a:solidFill>
                  <a:schemeClr val="bg1"/>
                </a:solidFill>
                <a:ln w="25400">
                  <a:solidFill>
                    <a:srgbClr val="FFC000"/>
                  </a:solidFill>
                  <a:round/>
                  <a:headEnd/>
                  <a:tailEnd/>
                </a:ln>
                <a:effectLst>
                  <a:outerShdw blurRad="63500" dist="38100" dir="2700000" algn="tl" rotWithShape="0">
                    <a:srgbClr val="000000">
                      <a:alpha val="39999"/>
                    </a:srgbClr>
                  </a:outerShdw>
                </a:effectLst>
              </p:spPr>
              <p:txBody>
                <a:bodyPr anchor="ctr">
                  <a:prstTxWarp prst="textNoShape">
                    <a:avLst/>
                  </a:prstTxWarp>
                </a:bodyPr>
                <a:lstStyle/>
                <a:p>
                  <a:pPr algn="ctr"/>
                  <a:endParaRPr lang="en-US">
                    <a:solidFill>
                      <a:srgbClr val="FFFFFF"/>
                    </a:solidFill>
                    <a:latin typeface="Calibri" pitchFamily="-109" charset="0"/>
                  </a:endParaRPr>
                </a:p>
              </p:txBody>
            </p:sp>
            <p:sp>
              <p:nvSpPr>
                <p:cNvPr id="27" name="Oval 26"/>
                <p:cNvSpPr/>
                <p:nvPr/>
              </p:nvSpPr>
              <p:spPr>
                <a:xfrm>
                  <a:off x="6963698" y="2825447"/>
                  <a:ext cx="184184" cy="1841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sp>
            <p:nvSpPr>
              <p:cNvPr id="29" name="TextBox 28"/>
              <p:cNvSpPr txBox="1"/>
              <p:nvPr/>
            </p:nvSpPr>
            <p:spPr>
              <a:xfrm>
                <a:off x="5681162" y="2123688"/>
                <a:ext cx="317560" cy="399952"/>
              </a:xfrm>
              <a:prstGeom prst="rect">
                <a:avLst/>
              </a:prstGeom>
              <a:noFill/>
            </p:spPr>
            <p:txBody>
              <a:bodyPr wrap="none">
                <a:prstTxWarp prst="textNoShape">
                  <a:avLst/>
                </a:prstTxWarp>
                <a:spAutoFit/>
              </a:bodyPr>
              <a:lstStyle/>
              <a:p>
                <a:r>
                  <a:rPr lang="en-US" sz="2000" i="1">
                    <a:solidFill>
                      <a:srgbClr val="FFC000"/>
                    </a:solidFill>
                    <a:latin typeface="Calibri" pitchFamily="-109" charset="0"/>
                  </a:rPr>
                  <a:t>q</a:t>
                </a:r>
                <a:endParaRPr lang="en-US" sz="2000" i="1" baseline="30000">
                  <a:solidFill>
                    <a:srgbClr val="FFC000"/>
                  </a:solidFill>
                  <a:latin typeface="Calibri" pitchFamily="-109" charset="0"/>
                </a:endParaRPr>
              </a:p>
            </p:txBody>
          </p:sp>
        </p:grpSp>
      </p:grpSp>
      <p:pic>
        <p:nvPicPr>
          <p:cNvPr id="25608" name="Picture 19" descr="angle.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27025" y="1695450"/>
            <a:ext cx="5053013" cy="2747963"/>
          </a:xfrm>
          <a:prstGeom prst="rect">
            <a:avLst/>
          </a:prstGeom>
          <a:noFill/>
          <a:ln w="9525">
            <a:noFill/>
            <a:miter lim="800000"/>
            <a:headEnd/>
            <a:tailEnd/>
          </a:ln>
        </p:spPr>
      </p:pic>
      <p:cxnSp>
        <p:nvCxnSpPr>
          <p:cNvPr id="24" name="Straight Arrow Connector 23"/>
          <p:cNvCxnSpPr/>
          <p:nvPr/>
        </p:nvCxnSpPr>
        <p:spPr>
          <a:xfrm rot="5400000" flipH="1" flipV="1">
            <a:off x="2552700" y="2438400"/>
            <a:ext cx="533400" cy="304800"/>
          </a:xfrm>
          <a:prstGeom prst="straightConnector1">
            <a:avLst/>
          </a:prstGeom>
          <a:ln w="28575">
            <a:solidFill>
              <a:srgbClr val="00206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4" name="TextBox 33"/>
          <p:cNvSpPr txBox="1"/>
          <p:nvPr/>
        </p:nvSpPr>
        <p:spPr>
          <a:xfrm rot="2241278">
            <a:off x="758825" y="3140075"/>
            <a:ext cx="1866900" cy="400050"/>
          </a:xfrm>
          <a:prstGeom prst="rect">
            <a:avLst/>
          </a:prstGeom>
          <a:noFill/>
        </p:spPr>
        <p:txBody>
          <a:bodyPr wrap="none">
            <a:spAutoFit/>
          </a:bodyPr>
          <a:lstStyle/>
          <a:p>
            <a:pPr fontAlgn="auto">
              <a:spcBef>
                <a:spcPts val="0"/>
              </a:spcBef>
              <a:spcAft>
                <a:spcPts val="0"/>
              </a:spcAft>
              <a:defRPr/>
            </a:pPr>
            <a:r>
              <a:rPr lang="en-US" sz="2000">
                <a:solidFill>
                  <a:schemeClr val="tx1">
                    <a:lumMod val="65000"/>
                    <a:lumOff val="35000"/>
                  </a:schemeClr>
                </a:solidFill>
                <a:latin typeface="+mn-lt"/>
                <a:ea typeface="+mn-ea"/>
                <a:cs typeface="+mn-cs"/>
              </a:rPr>
              <a:t>Scattering Plane</a:t>
            </a:r>
          </a:p>
        </p:txBody>
      </p:sp>
      <p:sp>
        <p:nvSpPr>
          <p:cNvPr id="25611" name="TextBox 35"/>
          <p:cNvSpPr txBox="1">
            <a:spLocks noChangeArrowheads="1"/>
          </p:cNvSpPr>
          <p:nvPr/>
        </p:nvSpPr>
        <p:spPr bwMode="auto">
          <a:xfrm>
            <a:off x="3009900" y="2286000"/>
            <a:ext cx="1433513" cy="400050"/>
          </a:xfrm>
          <a:prstGeom prst="rect">
            <a:avLst/>
          </a:prstGeom>
          <a:noFill/>
          <a:ln w="9525">
            <a:noFill/>
            <a:miter lim="800000"/>
            <a:headEnd/>
            <a:tailEnd/>
          </a:ln>
        </p:spPr>
        <p:txBody>
          <a:bodyPr wrap="none">
            <a:prstTxWarp prst="textNoShape">
              <a:avLst/>
            </a:prstTxWarp>
            <a:spAutoFit/>
          </a:bodyPr>
          <a:lstStyle/>
          <a:p>
            <a:r>
              <a:rPr lang="en-US" sz="2000">
                <a:latin typeface="Calibri" pitchFamily="-109" charset="0"/>
              </a:rPr>
              <a:t>target angle</a:t>
            </a:r>
          </a:p>
        </p:txBody>
      </p:sp>
      <p:sp>
        <p:nvSpPr>
          <p:cNvPr id="25612" name="TextBox 36"/>
          <p:cNvSpPr txBox="1">
            <a:spLocks noChangeArrowheads="1"/>
          </p:cNvSpPr>
          <p:nvPr/>
        </p:nvSpPr>
        <p:spPr bwMode="auto">
          <a:xfrm>
            <a:off x="3467100" y="2876550"/>
            <a:ext cx="1555750" cy="400050"/>
          </a:xfrm>
          <a:prstGeom prst="rect">
            <a:avLst/>
          </a:prstGeom>
          <a:noFill/>
          <a:ln w="9525">
            <a:noFill/>
            <a:miter lim="800000"/>
            <a:headEnd/>
            <a:tailEnd/>
          </a:ln>
        </p:spPr>
        <p:txBody>
          <a:bodyPr wrap="none">
            <a:prstTxWarp prst="textNoShape">
              <a:avLst/>
            </a:prstTxWarp>
            <a:spAutoFit/>
          </a:bodyPr>
          <a:lstStyle/>
          <a:p>
            <a:r>
              <a:rPr lang="en-US" sz="2000">
                <a:latin typeface="Calibri" pitchFamily="-109" charset="0"/>
              </a:rPr>
              <a:t>hadron angle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274638"/>
            <a:ext cx="8616950" cy="744537"/>
          </a:xfrm>
        </p:spPr>
        <p:txBody>
          <a:bodyPr>
            <a:normAutofit/>
          </a:bodyPr>
          <a:lstStyle/>
          <a:p>
            <a:pPr fontAlgn="auto">
              <a:spcAft>
                <a:spcPts val="0"/>
              </a:spcAft>
              <a:defRPr/>
            </a:pPr>
            <a:r>
              <a:rPr lang="en-US" sz="2400" dirty="0" smtClean="0"/>
              <a:t>HERMES Hydrogen Results (2002-2005)</a:t>
            </a:r>
            <a:endParaRPr lang="en-US" sz="2400" dirty="0"/>
          </a:p>
        </p:txBody>
      </p:sp>
      <p:sp>
        <p:nvSpPr>
          <p:cNvPr id="4" name="Date Placeholder 3"/>
          <p:cNvSpPr>
            <a:spLocks noGrp="1"/>
          </p:cNvSpPr>
          <p:nvPr>
            <p:ph type="dt" sz="quarter" idx="10"/>
          </p:nvPr>
        </p:nvSpPr>
        <p:spPr/>
        <p:txBody>
          <a:bodyPr/>
          <a:lstStyle/>
          <a:p>
            <a:pPr>
              <a:defRPr/>
            </a:pPr>
            <a:fld id="{12F9B042-1135-E248-B66A-E67494864F51}" type="datetime1">
              <a:rPr lang="en-US" smtClean="0"/>
              <a:pPr>
                <a:defRPr/>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i="1"/>
          </a:p>
        </p:txBody>
      </p:sp>
      <p:grpSp>
        <p:nvGrpSpPr>
          <p:cNvPr id="3" name="Group 19"/>
          <p:cNvGrpSpPr>
            <a:grpSpLocks/>
          </p:cNvGrpSpPr>
          <p:nvPr/>
        </p:nvGrpSpPr>
        <p:grpSpPr bwMode="auto">
          <a:xfrm>
            <a:off x="190500" y="1905000"/>
            <a:ext cx="8616950" cy="4152900"/>
            <a:chOff x="263466" y="1981200"/>
            <a:chExt cx="8617068" cy="4152900"/>
          </a:xfrm>
        </p:grpSpPr>
        <p:pic>
          <p:nvPicPr>
            <p:cNvPr id="26638" name="Picture 15" descr="HERMES_Hydrogen_Collins_old.png"/>
            <p:cNvPicPr>
              <a:picLocks noChangeAspect="1"/>
            </p:cNvPicPr>
            <p:nvPr/>
          </p:nvPicPr>
          <p:blipFill>
            <a:blip r:embed="rId3"/>
            <a:srcRect/>
            <a:stretch>
              <a:fillRect/>
            </a:stretch>
          </p:blipFill>
          <p:spPr bwMode="auto">
            <a:xfrm>
              <a:off x="4689534" y="1981200"/>
              <a:ext cx="4191000" cy="4152900"/>
            </a:xfrm>
            <a:prstGeom prst="rect">
              <a:avLst/>
            </a:prstGeom>
            <a:noFill/>
            <a:ln w="9525">
              <a:noFill/>
              <a:miter lim="800000"/>
              <a:headEnd/>
              <a:tailEnd/>
            </a:ln>
          </p:spPr>
        </p:pic>
        <p:pic>
          <p:nvPicPr>
            <p:cNvPr id="26639" name="Picture 18" descr="HERMES_Hydrogen_Sivers_old.png"/>
            <p:cNvPicPr>
              <a:picLocks noChangeAspect="1"/>
            </p:cNvPicPr>
            <p:nvPr/>
          </p:nvPicPr>
          <p:blipFill>
            <a:blip r:embed="rId4"/>
            <a:srcRect/>
            <a:stretch>
              <a:fillRect/>
            </a:stretch>
          </p:blipFill>
          <p:spPr bwMode="auto">
            <a:xfrm>
              <a:off x="263466" y="1981200"/>
              <a:ext cx="4191000" cy="4152900"/>
            </a:xfrm>
            <a:prstGeom prst="rect">
              <a:avLst/>
            </a:prstGeom>
            <a:noFill/>
            <a:ln w="9525">
              <a:noFill/>
              <a:miter lim="800000"/>
              <a:headEnd/>
              <a:tailEnd/>
            </a:ln>
          </p:spPr>
        </p:pic>
      </p:grpSp>
      <p:sp>
        <p:nvSpPr>
          <p:cNvPr id="26631" name="TextBox 7"/>
          <p:cNvSpPr txBox="1">
            <a:spLocks noChangeArrowheads="1"/>
          </p:cNvSpPr>
          <p:nvPr/>
        </p:nvSpPr>
        <p:spPr bwMode="auto">
          <a:xfrm>
            <a:off x="5989638" y="6057900"/>
            <a:ext cx="1766887" cy="369888"/>
          </a:xfrm>
          <a:prstGeom prst="rect">
            <a:avLst/>
          </a:prstGeom>
          <a:noFill/>
          <a:ln w="9525">
            <a:noFill/>
            <a:miter lim="800000"/>
            <a:headEnd/>
            <a:tailEnd/>
          </a:ln>
        </p:spPr>
        <p:txBody>
          <a:bodyPr wrap="none">
            <a:prstTxWarp prst="textNoShape">
              <a:avLst/>
            </a:prstTxWarp>
            <a:spAutoFit/>
          </a:bodyPr>
          <a:lstStyle/>
          <a:p>
            <a:r>
              <a:rPr lang="en-US" i="1">
                <a:latin typeface="Calibri" pitchFamily="-109" charset="0"/>
              </a:rPr>
              <a:t>arXiv:0706.2242</a:t>
            </a:r>
          </a:p>
        </p:txBody>
      </p:sp>
      <p:sp>
        <p:nvSpPr>
          <p:cNvPr id="9" name="Rectangle 8"/>
          <p:cNvSpPr>
            <a:spLocks noChangeArrowheads="1"/>
          </p:cNvSpPr>
          <p:nvPr/>
        </p:nvSpPr>
        <p:spPr bwMode="auto">
          <a:xfrm>
            <a:off x="1281113" y="1066800"/>
            <a:ext cx="2476500" cy="625475"/>
          </a:xfrm>
          <a:prstGeom prst="rect">
            <a:avLst/>
          </a:prstGeom>
          <a:gradFill rotWithShape="1">
            <a:gsLst>
              <a:gs pos="0">
                <a:srgbClr val="2787A0"/>
              </a:gs>
              <a:gs pos="80000">
                <a:srgbClr val="36B1D2"/>
              </a:gs>
              <a:gs pos="100000">
                <a:srgbClr val="34B3D6"/>
              </a:gs>
            </a:gsLst>
            <a:lin ang="16200000"/>
          </a:gradFill>
          <a:ln w="9525">
            <a:solidFill>
              <a:srgbClr val="46AAC5"/>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en-US" sz="2400">
                <a:solidFill>
                  <a:schemeClr val="lt1"/>
                </a:solidFill>
                <a:latin typeface="+mn-lt"/>
                <a:ea typeface="+mn-ea"/>
                <a:cs typeface="+mn-cs"/>
              </a:rPr>
              <a:t>Sivers Moment</a:t>
            </a:r>
          </a:p>
        </p:txBody>
      </p:sp>
      <p:sp>
        <p:nvSpPr>
          <p:cNvPr id="10" name="Rectangle 9"/>
          <p:cNvSpPr>
            <a:spLocks noChangeArrowheads="1"/>
          </p:cNvSpPr>
          <p:nvPr/>
        </p:nvSpPr>
        <p:spPr bwMode="auto">
          <a:xfrm>
            <a:off x="5676900" y="1066800"/>
            <a:ext cx="2476500" cy="62547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en-US" sz="2400">
                <a:solidFill>
                  <a:schemeClr val="lt1"/>
                </a:solidFill>
                <a:latin typeface="+mn-lt"/>
                <a:ea typeface="+mn-ea"/>
                <a:cs typeface="+mn-cs"/>
              </a:rPr>
              <a:t>Collins Moment</a:t>
            </a:r>
          </a:p>
        </p:txBody>
      </p:sp>
      <p:pic>
        <p:nvPicPr>
          <p:cNvPr id="13" name="Content Placeholder 12" descr="HERMES_Hydrogen_Sivers_pion.png"/>
          <p:cNvPicPr>
            <a:picLocks noGrp="1" noChangeAspect="1"/>
          </p:cNvPicPr>
          <p:nvPr>
            <p:ph idx="1"/>
          </p:nvPr>
        </p:nvPicPr>
        <p:blipFill>
          <a:blip r:embed="rId5"/>
          <a:srcRect t="-10654" b="-21307"/>
          <a:stretch>
            <a:fillRect/>
          </a:stretch>
        </p:blipFill>
        <p:spPr>
          <a:xfrm>
            <a:off x="228600" y="1778000"/>
            <a:ext cx="4419600" cy="4530725"/>
          </a:xfrm>
          <a:solidFill>
            <a:schemeClr val="bg1"/>
          </a:solidFill>
        </p:spPr>
      </p:pic>
      <p:sp>
        <p:nvSpPr>
          <p:cNvPr id="15" name="TextBox 14"/>
          <p:cNvSpPr txBox="1">
            <a:spLocks noChangeArrowheads="1"/>
          </p:cNvSpPr>
          <p:nvPr/>
        </p:nvSpPr>
        <p:spPr bwMode="auto">
          <a:xfrm>
            <a:off x="1662113" y="5916613"/>
            <a:ext cx="1766887" cy="369887"/>
          </a:xfrm>
          <a:prstGeom prst="rect">
            <a:avLst/>
          </a:prstGeom>
          <a:noFill/>
          <a:ln w="9525">
            <a:noFill/>
            <a:miter lim="800000"/>
            <a:headEnd/>
            <a:tailEnd/>
          </a:ln>
        </p:spPr>
        <p:txBody>
          <a:bodyPr wrap="none">
            <a:prstTxWarp prst="textNoShape">
              <a:avLst/>
            </a:prstTxWarp>
            <a:spAutoFit/>
          </a:bodyPr>
          <a:lstStyle/>
          <a:p>
            <a:r>
              <a:rPr lang="en-US" i="1">
                <a:latin typeface="Calibri" pitchFamily="-109" charset="0"/>
              </a:rPr>
              <a:t>arXiv:0906.3918</a:t>
            </a:r>
          </a:p>
        </p:txBody>
      </p:sp>
      <p:sp>
        <p:nvSpPr>
          <p:cNvPr id="18" name="TextBox 17"/>
          <p:cNvSpPr txBox="1">
            <a:spLocks noChangeArrowheads="1"/>
          </p:cNvSpPr>
          <p:nvPr/>
        </p:nvSpPr>
        <p:spPr bwMode="auto">
          <a:xfrm>
            <a:off x="952500" y="5529263"/>
            <a:ext cx="3695700" cy="214312"/>
          </a:xfrm>
          <a:prstGeom prst="rect">
            <a:avLst/>
          </a:prstGeom>
          <a:noFill/>
          <a:ln w="9525">
            <a:noFill/>
            <a:miter lim="800000"/>
            <a:headEnd/>
            <a:tailEnd/>
          </a:ln>
        </p:spPr>
        <p:txBody>
          <a:bodyPr>
            <a:prstTxWarp prst="textNoShape">
              <a:avLst/>
            </a:prstTxWarp>
            <a:spAutoFit/>
          </a:bodyPr>
          <a:lstStyle/>
          <a:p>
            <a:r>
              <a:rPr lang="en-US" sz="800">
                <a:latin typeface="Calibri" pitchFamily="-109" charset="0"/>
              </a:rPr>
              <a:t>               0.1	                        0.4	      0.6	   0.5                       1</a:t>
            </a:r>
          </a:p>
        </p:txBody>
      </p:sp>
      <p:sp>
        <p:nvSpPr>
          <p:cNvPr id="21" name="Rectangle 20"/>
          <p:cNvSpPr>
            <a:spLocks noChangeArrowheads="1"/>
          </p:cNvSpPr>
          <p:nvPr/>
        </p:nvSpPr>
        <p:spPr bwMode="auto">
          <a:xfrm>
            <a:off x="1828800" y="5600700"/>
            <a:ext cx="2954338" cy="276225"/>
          </a:xfrm>
          <a:prstGeom prst="rect">
            <a:avLst/>
          </a:prstGeom>
          <a:noFill/>
          <a:ln w="9525">
            <a:noFill/>
            <a:miter lim="800000"/>
            <a:headEnd/>
            <a:tailEnd/>
          </a:ln>
        </p:spPr>
        <p:txBody>
          <a:bodyPr>
            <a:prstTxWarp prst="textNoShape">
              <a:avLst/>
            </a:prstTxWarp>
            <a:spAutoFit/>
          </a:bodyPr>
          <a:lstStyle/>
          <a:p>
            <a:r>
              <a:rPr lang="en-US" sz="1200" b="1">
                <a:latin typeface="Calibri" pitchFamily="-109" charset="0"/>
              </a:rPr>
              <a:t>X	           z	           P</a:t>
            </a:r>
            <a:r>
              <a:rPr lang="en-US" sz="1200" b="1" baseline="-25000">
                <a:latin typeface="Calibri" pitchFamily="-109" charset="0"/>
              </a:rPr>
              <a:t>t</a:t>
            </a:r>
            <a:r>
              <a:rPr lang="en-US" sz="1200" b="1">
                <a:latin typeface="Calibri" pitchFamily="-109" charset="0"/>
              </a:rPr>
              <a:t>[GeV]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381000" y="76200"/>
            <a:ext cx="7620000" cy="457200"/>
          </a:xfrm>
          <a:prstGeom prst="rect">
            <a:avLst/>
          </a:prstGeom>
          <a:solidFill>
            <a:srgbClr val="000099"/>
          </a:solidFill>
          <a:ln w="9525">
            <a:noFill/>
            <a:miter lim="800000"/>
            <a:headEnd/>
            <a:tailEnd/>
          </a:ln>
          <a:effectLst>
            <a:outerShdw blurRad="63500" dist="89803" dir="2700000" algn="ctr" rotWithShape="0">
              <a:srgbClr val="000066">
                <a:alpha val="74998"/>
              </a:srgbClr>
            </a:outerShdw>
          </a:effectLst>
        </p:spPr>
        <p:txBody>
          <a:bodyPr anchor="ctr">
            <a:prstTxWarp prst="textNoShape">
              <a:avLst/>
            </a:prstTxWarp>
          </a:bodyPr>
          <a:lstStyle/>
          <a:p>
            <a:pPr algn="ctr">
              <a:defRPr/>
            </a:pPr>
            <a:r>
              <a:rPr lang="en-US" sz="2800" dirty="0" smtClean="0">
                <a:solidFill>
                  <a:schemeClr val="bg1"/>
                </a:solidFill>
                <a:latin typeface="Comic Sans MS" charset="0"/>
              </a:rPr>
              <a:t>Inclusive DIS Structure </a:t>
            </a:r>
            <a:r>
              <a:rPr lang="en-US" sz="2800" dirty="0">
                <a:solidFill>
                  <a:schemeClr val="bg1"/>
                </a:solidFill>
                <a:latin typeface="Comic Sans MS" charset="0"/>
              </a:rPr>
              <a:t>Functions</a:t>
            </a:r>
            <a:endParaRPr lang="en-US" sz="2800" dirty="0">
              <a:solidFill>
                <a:srgbClr val="FF0066"/>
              </a:solidFill>
              <a:latin typeface="Comic Sans MS" charset="0"/>
            </a:endParaRPr>
          </a:p>
        </p:txBody>
      </p:sp>
      <p:sp>
        <p:nvSpPr>
          <p:cNvPr id="21507" name="Rectangle 5"/>
          <p:cNvSpPr>
            <a:spLocks noChangeArrowheads="1"/>
          </p:cNvSpPr>
          <p:nvPr/>
        </p:nvSpPr>
        <p:spPr bwMode="auto">
          <a:xfrm>
            <a:off x="381000" y="838200"/>
            <a:ext cx="5257800" cy="32004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FF0000"/>
              </a:buClr>
              <a:buSzPct val="110000"/>
              <a:buFont typeface="Wingdings 2" pitchFamily="-109" charset="2"/>
              <a:buChar char=""/>
            </a:pPr>
            <a:endParaRPr lang="en-US" sz="1800">
              <a:solidFill>
                <a:srgbClr val="0000FF"/>
              </a:solidFill>
              <a:latin typeface="Comic Sans MS" pitchFamily="-109" charset="0"/>
            </a:endParaRPr>
          </a:p>
          <a:p>
            <a:pPr marL="342900" indent="-342900">
              <a:spcBef>
                <a:spcPct val="20000"/>
              </a:spcBef>
              <a:buClr>
                <a:srgbClr val="FF0000"/>
              </a:buClr>
              <a:buSzPct val="110000"/>
              <a:buFont typeface="Wingdings 2" pitchFamily="-109" charset="2"/>
              <a:buChar char=""/>
            </a:pPr>
            <a:r>
              <a:rPr lang="en-US" sz="1800">
                <a:solidFill>
                  <a:srgbClr val="0000FF"/>
                </a:solidFill>
                <a:latin typeface="Comic Sans MS" pitchFamily="-109" charset="0"/>
              </a:rPr>
              <a:t>Unpolarized structure functions</a:t>
            </a:r>
            <a:r>
              <a:rPr lang="en-US" sz="1800">
                <a:latin typeface="Comic Sans MS" pitchFamily="-109" charset="0"/>
              </a:rPr>
              <a:t> </a:t>
            </a:r>
            <a:r>
              <a:rPr lang="en-US" sz="1800">
                <a:solidFill>
                  <a:srgbClr val="FF0000"/>
                </a:solidFill>
                <a:latin typeface="Comic Sans MS" pitchFamily="-109" charset="0"/>
              </a:rPr>
              <a:t>F</a:t>
            </a:r>
            <a:r>
              <a:rPr lang="en-US" sz="1800" baseline="-25000">
                <a:solidFill>
                  <a:srgbClr val="FF0000"/>
                </a:solidFill>
                <a:latin typeface="Comic Sans MS" pitchFamily="-109" charset="0"/>
              </a:rPr>
              <a:t>1</a:t>
            </a:r>
            <a:r>
              <a:rPr lang="en-US" sz="1800">
                <a:solidFill>
                  <a:srgbClr val="FF0000"/>
                </a:solidFill>
                <a:latin typeface="Comic Sans MS" pitchFamily="-109" charset="0"/>
              </a:rPr>
              <a:t>(x,Q</a:t>
            </a:r>
            <a:r>
              <a:rPr lang="en-US" sz="1800" baseline="30000">
                <a:solidFill>
                  <a:srgbClr val="FF0000"/>
                </a:solidFill>
                <a:latin typeface="Comic Sans MS" pitchFamily="-109" charset="0"/>
              </a:rPr>
              <a:t>2</a:t>
            </a:r>
            <a:r>
              <a:rPr lang="en-US" sz="1800">
                <a:solidFill>
                  <a:srgbClr val="FF0000"/>
                </a:solidFill>
                <a:latin typeface="Comic Sans MS" pitchFamily="-109" charset="0"/>
              </a:rPr>
              <a:t>)</a:t>
            </a:r>
            <a:r>
              <a:rPr lang="en-US" sz="1800" baseline="-25000">
                <a:latin typeface="Comic Sans MS" pitchFamily="-109" charset="0"/>
              </a:rPr>
              <a:t> </a:t>
            </a:r>
            <a:r>
              <a:rPr lang="en-US" sz="1800">
                <a:latin typeface="Comic Sans MS" pitchFamily="-109" charset="0"/>
              </a:rPr>
              <a:t>and </a:t>
            </a:r>
            <a:r>
              <a:rPr lang="en-US" sz="1800">
                <a:solidFill>
                  <a:srgbClr val="FF0000"/>
                </a:solidFill>
                <a:latin typeface="Comic Sans MS" pitchFamily="-109" charset="0"/>
              </a:rPr>
              <a:t>F</a:t>
            </a:r>
            <a:r>
              <a:rPr lang="en-US" sz="1800" baseline="-25000">
                <a:solidFill>
                  <a:srgbClr val="FF0000"/>
                </a:solidFill>
                <a:latin typeface="Comic Sans MS" pitchFamily="-109" charset="0"/>
              </a:rPr>
              <a:t>2</a:t>
            </a:r>
            <a:r>
              <a:rPr lang="en-US" sz="1800">
                <a:solidFill>
                  <a:srgbClr val="FF0000"/>
                </a:solidFill>
                <a:latin typeface="Comic Sans MS" pitchFamily="-109" charset="0"/>
              </a:rPr>
              <a:t>(x,Q</a:t>
            </a:r>
            <a:r>
              <a:rPr lang="en-US" sz="1800" baseline="30000">
                <a:solidFill>
                  <a:srgbClr val="FF0000"/>
                </a:solidFill>
                <a:latin typeface="Comic Sans MS" pitchFamily="-109" charset="0"/>
              </a:rPr>
              <a:t>2</a:t>
            </a:r>
            <a:r>
              <a:rPr lang="en-US" sz="1800">
                <a:solidFill>
                  <a:srgbClr val="FF0000"/>
                </a:solidFill>
                <a:latin typeface="Comic Sans MS" pitchFamily="-109" charset="0"/>
              </a:rPr>
              <a:t>)</a:t>
            </a:r>
            <a:endParaRPr lang="en-US" sz="1800">
              <a:latin typeface="Comic Sans MS" pitchFamily="-109" charset="0"/>
            </a:endParaRPr>
          </a:p>
          <a:p>
            <a:pPr marL="742950" lvl="1" indent="-285750">
              <a:spcBef>
                <a:spcPct val="20000"/>
              </a:spcBef>
              <a:buClr>
                <a:srgbClr val="006600"/>
              </a:buClr>
              <a:buFont typeface="Wingdings 3" pitchFamily="-109" charset="2"/>
              <a:buChar char="Æ"/>
            </a:pPr>
            <a:endParaRPr lang="en-US" sz="1600">
              <a:latin typeface="Comic Sans MS" pitchFamily="-109" charset="0"/>
              <a:ea typeface="ＭＳ Ｐゴシック" pitchFamily="-109" charset="-128"/>
              <a:cs typeface="ＭＳ Ｐゴシック" pitchFamily="-109" charset="-128"/>
            </a:endParaRPr>
          </a:p>
          <a:p>
            <a:pPr marL="342900" indent="-342900">
              <a:spcBef>
                <a:spcPct val="20000"/>
              </a:spcBef>
              <a:buClr>
                <a:srgbClr val="FF0000"/>
              </a:buClr>
              <a:buSzPct val="110000"/>
              <a:buFont typeface="Wingdings 2" pitchFamily="-109" charset="2"/>
              <a:buChar char=""/>
            </a:pPr>
            <a:endParaRPr lang="en-US" sz="1800">
              <a:solidFill>
                <a:srgbClr val="0000FF"/>
              </a:solidFill>
              <a:latin typeface="Comic Sans MS" pitchFamily="-109" charset="0"/>
            </a:endParaRPr>
          </a:p>
          <a:p>
            <a:pPr marL="342900" indent="-342900">
              <a:spcBef>
                <a:spcPct val="20000"/>
              </a:spcBef>
              <a:buClr>
                <a:srgbClr val="FF0000"/>
              </a:buClr>
              <a:buSzPct val="110000"/>
              <a:buFont typeface="Wingdings 2" pitchFamily="-109" charset="2"/>
              <a:buChar char=""/>
            </a:pPr>
            <a:endParaRPr lang="en-US" sz="1800">
              <a:solidFill>
                <a:srgbClr val="0000FF"/>
              </a:solidFill>
              <a:latin typeface="Comic Sans MS" pitchFamily="-109" charset="0"/>
            </a:endParaRPr>
          </a:p>
          <a:p>
            <a:pPr marL="342900" indent="-342900">
              <a:spcBef>
                <a:spcPct val="20000"/>
              </a:spcBef>
              <a:buClr>
                <a:srgbClr val="FF0000"/>
              </a:buClr>
              <a:buSzPct val="110000"/>
              <a:buFont typeface="Wingdings 2" pitchFamily="-109" charset="2"/>
              <a:buChar char=""/>
            </a:pPr>
            <a:endParaRPr lang="en-US" sz="1800">
              <a:solidFill>
                <a:srgbClr val="0000FF"/>
              </a:solidFill>
              <a:latin typeface="Comic Sans MS" pitchFamily="-109" charset="0"/>
            </a:endParaRPr>
          </a:p>
          <a:p>
            <a:pPr marL="342900" indent="-342900">
              <a:spcBef>
                <a:spcPct val="20000"/>
              </a:spcBef>
              <a:buClr>
                <a:srgbClr val="FF0000"/>
              </a:buClr>
              <a:buSzPct val="110000"/>
              <a:buFont typeface="Wingdings 2" pitchFamily="-109" charset="2"/>
              <a:buChar char=""/>
            </a:pPr>
            <a:r>
              <a:rPr lang="en-US" sz="1800">
                <a:solidFill>
                  <a:srgbClr val="0000FF"/>
                </a:solidFill>
                <a:latin typeface="Comic Sans MS" pitchFamily="-109" charset="0"/>
              </a:rPr>
              <a:t>Polarized structure functions</a:t>
            </a:r>
            <a:r>
              <a:rPr lang="en-US" sz="1800">
                <a:latin typeface="Comic Sans MS" pitchFamily="-109" charset="0"/>
              </a:rPr>
              <a:t> </a:t>
            </a:r>
          </a:p>
          <a:p>
            <a:pPr marL="342900" indent="-342900">
              <a:spcBef>
                <a:spcPct val="20000"/>
              </a:spcBef>
              <a:buClr>
                <a:srgbClr val="FF0000"/>
              </a:buClr>
              <a:buSzPct val="110000"/>
              <a:buFont typeface="Wingdings 2" pitchFamily="-109" charset="2"/>
              <a:buNone/>
            </a:pPr>
            <a:r>
              <a:rPr lang="en-US" sz="1800">
                <a:solidFill>
                  <a:srgbClr val="FF0000"/>
                </a:solidFill>
                <a:latin typeface="Comic Sans MS" pitchFamily="-109" charset="0"/>
              </a:rPr>
              <a:t> 	g</a:t>
            </a:r>
            <a:r>
              <a:rPr lang="en-US" sz="1800" baseline="-25000">
                <a:solidFill>
                  <a:srgbClr val="FF0000"/>
                </a:solidFill>
                <a:latin typeface="Comic Sans MS" pitchFamily="-109" charset="0"/>
              </a:rPr>
              <a:t>1</a:t>
            </a:r>
            <a:r>
              <a:rPr lang="en-US" sz="1800">
                <a:solidFill>
                  <a:srgbClr val="FF0000"/>
                </a:solidFill>
                <a:latin typeface="Comic Sans MS" pitchFamily="-109" charset="0"/>
              </a:rPr>
              <a:t>(x,Q</a:t>
            </a:r>
            <a:r>
              <a:rPr lang="en-US" sz="1800" baseline="30000">
                <a:solidFill>
                  <a:srgbClr val="FF0000"/>
                </a:solidFill>
                <a:latin typeface="Comic Sans MS" pitchFamily="-109" charset="0"/>
              </a:rPr>
              <a:t>2</a:t>
            </a:r>
            <a:r>
              <a:rPr lang="en-US" sz="1800">
                <a:solidFill>
                  <a:srgbClr val="FF0000"/>
                </a:solidFill>
                <a:latin typeface="Comic Sans MS" pitchFamily="-109" charset="0"/>
              </a:rPr>
              <a:t>)</a:t>
            </a:r>
            <a:r>
              <a:rPr lang="en-US" sz="1800">
                <a:latin typeface="Comic Sans MS" pitchFamily="-109" charset="0"/>
              </a:rPr>
              <a:t> </a:t>
            </a:r>
            <a:r>
              <a:rPr lang="en-US" sz="1800">
                <a:solidFill>
                  <a:srgbClr val="0000FF"/>
                </a:solidFill>
                <a:latin typeface="Comic Sans MS" pitchFamily="-109" charset="0"/>
              </a:rPr>
              <a:t>and</a:t>
            </a:r>
            <a:r>
              <a:rPr lang="en-US" sz="1800">
                <a:latin typeface="Comic Sans MS" pitchFamily="-109" charset="0"/>
              </a:rPr>
              <a:t> </a:t>
            </a:r>
            <a:r>
              <a:rPr lang="en-US" sz="1800">
                <a:solidFill>
                  <a:srgbClr val="FF0000"/>
                </a:solidFill>
                <a:latin typeface="Comic Sans MS" pitchFamily="-109" charset="0"/>
              </a:rPr>
              <a:t>g</a:t>
            </a:r>
            <a:r>
              <a:rPr lang="en-US" sz="1800" baseline="-25000">
                <a:solidFill>
                  <a:srgbClr val="FF0000"/>
                </a:solidFill>
                <a:latin typeface="Comic Sans MS" pitchFamily="-109" charset="0"/>
              </a:rPr>
              <a:t>2</a:t>
            </a:r>
            <a:r>
              <a:rPr lang="en-US" sz="1800">
                <a:solidFill>
                  <a:srgbClr val="FF0000"/>
                </a:solidFill>
                <a:latin typeface="Comic Sans MS" pitchFamily="-109" charset="0"/>
              </a:rPr>
              <a:t>(x,Q</a:t>
            </a:r>
            <a:r>
              <a:rPr lang="en-US" sz="1800" baseline="30000">
                <a:solidFill>
                  <a:srgbClr val="FF0000"/>
                </a:solidFill>
                <a:latin typeface="Comic Sans MS" pitchFamily="-109" charset="0"/>
              </a:rPr>
              <a:t>2</a:t>
            </a:r>
            <a:r>
              <a:rPr lang="en-US" sz="1800">
                <a:solidFill>
                  <a:srgbClr val="FF0000"/>
                </a:solidFill>
                <a:latin typeface="Comic Sans MS" pitchFamily="-109" charset="0"/>
              </a:rPr>
              <a:t>)</a:t>
            </a:r>
            <a:endParaRPr lang="en-US" sz="1800" baseline="-25000">
              <a:latin typeface="Comic Sans MS" pitchFamily="-109" charset="0"/>
            </a:endParaRPr>
          </a:p>
        </p:txBody>
      </p:sp>
      <p:pic>
        <p:nvPicPr>
          <p:cNvPr id="21508" name="Picture 6"/>
          <p:cNvPicPr>
            <a:picLocks noChangeAspect="1" noChangeArrowheads="1"/>
          </p:cNvPicPr>
          <p:nvPr/>
        </p:nvPicPr>
        <p:blipFill>
          <a:blip r:embed="rId3"/>
          <a:srcRect/>
          <a:stretch>
            <a:fillRect/>
          </a:stretch>
        </p:blipFill>
        <p:spPr bwMode="auto">
          <a:xfrm>
            <a:off x="6400800" y="762000"/>
            <a:ext cx="2514600" cy="1306513"/>
          </a:xfrm>
          <a:prstGeom prst="rect">
            <a:avLst/>
          </a:prstGeom>
          <a:noFill/>
          <a:ln w="9525">
            <a:noFill/>
            <a:miter lim="800000"/>
            <a:headEnd/>
            <a:tailEnd/>
          </a:ln>
        </p:spPr>
      </p:pic>
      <p:sp>
        <p:nvSpPr>
          <p:cNvPr id="21509" name="Text Box 7"/>
          <p:cNvSpPr txBox="1">
            <a:spLocks noChangeArrowheads="1"/>
          </p:cNvSpPr>
          <p:nvPr/>
        </p:nvSpPr>
        <p:spPr bwMode="auto">
          <a:xfrm>
            <a:off x="5867400" y="2743200"/>
            <a:ext cx="3124200" cy="1314450"/>
          </a:xfrm>
          <a:prstGeom prst="rect">
            <a:avLst/>
          </a:prstGeom>
          <a:noFill/>
          <a:ln w="9525">
            <a:noFill/>
            <a:miter lim="800000"/>
            <a:headEnd/>
            <a:tailEnd/>
          </a:ln>
        </p:spPr>
        <p:txBody>
          <a:bodyPr>
            <a:prstTxWarp prst="textNoShape">
              <a:avLst/>
            </a:prstTxWarp>
            <a:spAutoFit/>
          </a:bodyPr>
          <a:lstStyle/>
          <a:p>
            <a:r>
              <a:rPr lang="en-US" sz="1600">
                <a:latin typeface="cmmi12" pitchFamily="8" charset="0"/>
              </a:rPr>
              <a:t>Q</a:t>
            </a:r>
            <a:r>
              <a:rPr lang="en-US" sz="1600" baseline="42000">
                <a:latin typeface="cmmi10" pitchFamily="8" charset="0"/>
              </a:rPr>
              <a:t>2</a:t>
            </a:r>
            <a:r>
              <a:rPr lang="en-US" sz="1600"/>
              <a:t> :</a:t>
            </a:r>
            <a:r>
              <a:rPr lang="en-US" sz="1400">
                <a:solidFill>
                  <a:srgbClr val="0000FF"/>
                </a:solidFill>
                <a:latin typeface="Comic Sans MS" pitchFamily="-109" charset="0"/>
              </a:rPr>
              <a:t>Four-momentum transfer</a:t>
            </a:r>
            <a:endParaRPr lang="en-US" sz="1400">
              <a:latin typeface="Comic Sans MS" pitchFamily="-109" charset="0"/>
            </a:endParaRPr>
          </a:p>
          <a:p>
            <a:r>
              <a:rPr lang="en-US" sz="1600">
                <a:latin typeface="cmmi12" pitchFamily="8" charset="0"/>
              </a:rPr>
              <a:t>x</a:t>
            </a:r>
            <a:r>
              <a:rPr lang="en-US" sz="1400">
                <a:latin typeface="Comic Sans MS" pitchFamily="-109" charset="0"/>
              </a:rPr>
              <a:t> : </a:t>
            </a:r>
            <a:r>
              <a:rPr lang="en-US" sz="1400">
                <a:solidFill>
                  <a:srgbClr val="0000FF"/>
                </a:solidFill>
                <a:latin typeface="Comic Sans MS" pitchFamily="-109" charset="0"/>
              </a:rPr>
              <a:t>Bjorken variable</a:t>
            </a:r>
            <a:endParaRPr lang="en-US" sz="1600"/>
          </a:p>
          <a:p>
            <a:r>
              <a:rPr lang="en-US" sz="1600"/>
              <a:t>    : </a:t>
            </a:r>
            <a:r>
              <a:rPr lang="en-US" sz="1400">
                <a:solidFill>
                  <a:srgbClr val="0000FF"/>
                </a:solidFill>
                <a:latin typeface="Comic Sans MS" pitchFamily="-109" charset="0"/>
              </a:rPr>
              <a:t>Energy transfer</a:t>
            </a:r>
            <a:endParaRPr lang="en-US" sz="1600"/>
          </a:p>
          <a:p>
            <a:r>
              <a:rPr lang="en-US" sz="1600">
                <a:latin typeface="cmmi12" pitchFamily="8" charset="0"/>
              </a:rPr>
              <a:t>M</a:t>
            </a:r>
            <a:r>
              <a:rPr lang="en-US" sz="1600"/>
              <a:t> : </a:t>
            </a:r>
            <a:r>
              <a:rPr lang="en-US" sz="1400">
                <a:solidFill>
                  <a:srgbClr val="0000FF"/>
                </a:solidFill>
                <a:latin typeface="Comic Sans MS" pitchFamily="-109" charset="0"/>
              </a:rPr>
              <a:t>Nucleon mass</a:t>
            </a:r>
            <a:endParaRPr lang="en-US" sz="1600"/>
          </a:p>
          <a:p>
            <a:r>
              <a:rPr lang="en-US" sz="1600">
                <a:latin typeface="cmmi12" pitchFamily="8" charset="0"/>
              </a:rPr>
              <a:t>W</a:t>
            </a:r>
            <a:r>
              <a:rPr lang="en-US" sz="1600"/>
              <a:t> : </a:t>
            </a:r>
            <a:r>
              <a:rPr lang="en-US" sz="1400">
                <a:solidFill>
                  <a:srgbClr val="0000FF"/>
                </a:solidFill>
                <a:latin typeface="Comic Sans MS" pitchFamily="-109" charset="0"/>
              </a:rPr>
              <a:t>Final state hadrons mass</a:t>
            </a:r>
            <a:endParaRPr lang="en-US" sz="1600"/>
          </a:p>
        </p:txBody>
      </p:sp>
      <p:sp>
        <p:nvSpPr>
          <p:cNvPr id="21510" name="Text Box 8"/>
          <p:cNvSpPr txBox="1">
            <a:spLocks noChangeArrowheads="1"/>
          </p:cNvSpPr>
          <p:nvPr/>
        </p:nvSpPr>
        <p:spPr bwMode="auto">
          <a:xfrm>
            <a:off x="228600" y="4191000"/>
            <a:ext cx="352425" cy="457200"/>
          </a:xfrm>
          <a:prstGeom prst="rect">
            <a:avLst/>
          </a:prstGeom>
          <a:noFill/>
          <a:ln w="9525">
            <a:noFill/>
            <a:miter lim="800000"/>
            <a:headEnd/>
            <a:tailEnd/>
          </a:ln>
        </p:spPr>
        <p:txBody>
          <a:bodyPr wrap="none">
            <a:prstTxWarp prst="textNoShape">
              <a:avLst/>
            </a:prstTxWarp>
            <a:spAutoFit/>
          </a:bodyPr>
          <a:lstStyle/>
          <a:p>
            <a:r>
              <a:rPr lang="en-US">
                <a:solidFill>
                  <a:srgbClr val="FF0066"/>
                </a:solidFill>
                <a:latin typeface="Comic Sans MS" pitchFamily="-109" charset="0"/>
              </a:rPr>
              <a:t>L</a:t>
            </a:r>
            <a:endParaRPr lang="en-US">
              <a:latin typeface="Comic Sans MS" pitchFamily="-109" charset="0"/>
            </a:endParaRPr>
          </a:p>
        </p:txBody>
      </p:sp>
      <p:sp>
        <p:nvSpPr>
          <p:cNvPr id="21511" name="Text Box 9"/>
          <p:cNvSpPr txBox="1">
            <a:spLocks noChangeArrowheads="1"/>
          </p:cNvSpPr>
          <p:nvPr/>
        </p:nvSpPr>
        <p:spPr bwMode="auto">
          <a:xfrm>
            <a:off x="152400" y="5029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FF0066"/>
                </a:solidFill>
                <a:latin typeface="Comic Sans MS" pitchFamily="-109" charset="0"/>
              </a:rPr>
              <a:t>T</a:t>
            </a:r>
            <a:endParaRPr lang="en-US">
              <a:latin typeface="Comic Sans MS" pitchFamily="-109" charset="0"/>
            </a:endParaRPr>
          </a:p>
        </p:txBody>
      </p:sp>
      <p:pic>
        <p:nvPicPr>
          <p:cNvPr id="21512" name="Picture 10"/>
          <p:cNvPicPr>
            <a:picLocks noChangeAspect="1" noChangeArrowheads="1"/>
          </p:cNvPicPr>
          <p:nvPr/>
        </p:nvPicPr>
        <p:blipFill>
          <a:blip r:embed="rId4"/>
          <a:srcRect/>
          <a:stretch>
            <a:fillRect/>
          </a:stretch>
        </p:blipFill>
        <p:spPr bwMode="auto">
          <a:xfrm>
            <a:off x="685800" y="2057400"/>
            <a:ext cx="5867400" cy="546100"/>
          </a:xfrm>
          <a:prstGeom prst="rect">
            <a:avLst/>
          </a:prstGeom>
          <a:noFill/>
          <a:ln w="9525">
            <a:noFill/>
            <a:miter lim="800000"/>
            <a:headEnd/>
            <a:tailEnd/>
          </a:ln>
        </p:spPr>
      </p:pic>
      <p:sp>
        <p:nvSpPr>
          <p:cNvPr id="21513" name="Text Box 11"/>
          <p:cNvSpPr txBox="1">
            <a:spLocks noChangeArrowheads="1"/>
          </p:cNvSpPr>
          <p:nvPr/>
        </p:nvSpPr>
        <p:spPr bwMode="auto">
          <a:xfrm>
            <a:off x="152400" y="2133600"/>
            <a:ext cx="407988" cy="457200"/>
          </a:xfrm>
          <a:prstGeom prst="rect">
            <a:avLst/>
          </a:prstGeom>
          <a:noFill/>
          <a:ln w="9525">
            <a:noFill/>
            <a:miter lim="800000"/>
            <a:headEnd/>
            <a:tailEnd/>
          </a:ln>
        </p:spPr>
        <p:txBody>
          <a:bodyPr wrap="none">
            <a:prstTxWarp prst="textNoShape">
              <a:avLst/>
            </a:prstTxWarp>
            <a:spAutoFit/>
          </a:bodyPr>
          <a:lstStyle/>
          <a:p>
            <a:r>
              <a:rPr lang="en-US">
                <a:solidFill>
                  <a:srgbClr val="FF0066"/>
                </a:solidFill>
                <a:latin typeface="Comic Sans MS" pitchFamily="-109" charset="0"/>
              </a:rPr>
              <a:t>U</a:t>
            </a:r>
            <a:endParaRPr lang="en-US">
              <a:latin typeface="Comic Sans MS" pitchFamily="-109" charset="0"/>
            </a:endParaRPr>
          </a:p>
        </p:txBody>
      </p:sp>
      <p:pic>
        <p:nvPicPr>
          <p:cNvPr id="21514" name="Picture 12"/>
          <p:cNvPicPr>
            <a:picLocks noChangeAspect="1" noChangeArrowheads="1"/>
          </p:cNvPicPr>
          <p:nvPr/>
        </p:nvPicPr>
        <p:blipFill>
          <a:blip r:embed="rId5"/>
          <a:srcRect/>
          <a:stretch>
            <a:fillRect/>
          </a:stretch>
        </p:blipFill>
        <p:spPr bwMode="auto">
          <a:xfrm>
            <a:off x="838200" y="4114800"/>
            <a:ext cx="6705600" cy="1477963"/>
          </a:xfrm>
          <a:prstGeom prst="rect">
            <a:avLst/>
          </a:prstGeom>
          <a:noFill/>
          <a:ln w="9525">
            <a:noFill/>
            <a:miter lim="800000"/>
            <a:headEnd/>
            <a:tailEnd/>
          </a:ln>
        </p:spPr>
      </p:pic>
      <p:pic>
        <p:nvPicPr>
          <p:cNvPr id="21515" name="Picture 13" descr="nu [Converted]"/>
          <p:cNvPicPr>
            <a:picLocks noChangeAspect="1" noChangeArrowheads="1"/>
          </p:cNvPicPr>
          <p:nvPr/>
        </p:nvPicPr>
        <p:blipFill>
          <a:blip r:embed="rId6"/>
          <a:srcRect/>
          <a:stretch>
            <a:fillRect/>
          </a:stretch>
        </p:blipFill>
        <p:spPr bwMode="auto">
          <a:xfrm>
            <a:off x="5943600" y="3276600"/>
            <a:ext cx="136525" cy="28575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fld id="{4BD9312E-280E-C745-A811-B295F0AA4A00}" type="datetime1">
              <a:rPr lang="en-US" smtClean="0"/>
              <a:pPr/>
              <a:t>10/15/10</a:t>
            </a:fld>
            <a:endParaRPr lang="en-US"/>
          </a:p>
        </p:txBody>
      </p:sp>
      <p:sp>
        <p:nvSpPr>
          <p:cNvPr id="13" name="Footer Placeholder 12"/>
          <p:cNvSpPr>
            <a:spLocks noGrp="1"/>
          </p:cNvSpPr>
          <p:nvPr>
            <p:ph type="ftr" sz="quarter" idx="11"/>
          </p:nvPr>
        </p:nvSpPr>
        <p:spPr/>
        <p:txBody>
          <a:bodyPr/>
          <a:lstStyle/>
          <a:p>
            <a:r>
              <a:rPr lang="en-US" smtClean="0"/>
              <a:t>HIX2010, Newport News, VA</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54027D-9FBD-7048-A2FB-85566C2C08CA}"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2" name="Title 1"/>
          <p:cNvSpPr>
            <a:spLocks noGrp="1"/>
          </p:cNvSpPr>
          <p:nvPr>
            <p:ph type="title"/>
          </p:nvPr>
        </p:nvSpPr>
        <p:spPr>
          <a:xfrm>
            <a:off x="0" y="-1"/>
            <a:ext cx="8940800" cy="1049867"/>
          </a:xfrm>
        </p:spPr>
        <p:txBody>
          <a:bodyPr>
            <a:normAutofit fontScale="90000"/>
          </a:bodyPr>
          <a:lstStyle/>
          <a:p>
            <a:r>
              <a:rPr lang="en-US" dirty="0" smtClean="0">
                <a:latin typeface="Calibri"/>
                <a:cs typeface="Calibri"/>
              </a:rPr>
              <a:t>3-D structure of the nucleon: Dipole </a:t>
            </a:r>
            <a:r>
              <a:rPr lang="en-US" dirty="0" err="1" smtClean="0">
                <a:latin typeface="Calibri"/>
                <a:cs typeface="Calibri"/>
              </a:rPr>
              <a:t>partern</a:t>
            </a:r>
            <a:r>
              <a:rPr lang="en-US" dirty="0" smtClean="0">
                <a:latin typeface="Calibri"/>
                <a:cs typeface="Calibri"/>
              </a:rPr>
              <a:t> due to </a:t>
            </a:r>
            <a:r>
              <a:rPr lang="en-US" dirty="0" err="1" smtClean="0">
                <a:latin typeface="Calibri"/>
                <a:cs typeface="Calibri"/>
              </a:rPr>
              <a:t>Sivers</a:t>
            </a:r>
            <a:r>
              <a:rPr lang="en-US" dirty="0" smtClean="0">
                <a:latin typeface="Calibri"/>
                <a:cs typeface="Calibri"/>
              </a:rPr>
              <a:t> effect</a:t>
            </a:r>
            <a:endParaRPr lang="en-US" dirty="0">
              <a:latin typeface="Calibri"/>
              <a:cs typeface="Calibri"/>
            </a:endParaRPr>
          </a:p>
        </p:txBody>
      </p:sp>
      <p:pic>
        <p:nvPicPr>
          <p:cNvPr id="9" name="Picture 8" descr="siv_3D_02.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54100" y="1304698"/>
            <a:ext cx="6537432" cy="5051652"/>
          </a:xfrm>
          <a:prstGeom prst="rect">
            <a:avLst/>
          </a:prstGeom>
        </p:spPr>
      </p:pic>
      <p:sp>
        <p:nvSpPr>
          <p:cNvPr id="7" name="TextBox 6"/>
          <p:cNvSpPr txBox="1"/>
          <p:nvPr/>
        </p:nvSpPr>
        <p:spPr>
          <a:xfrm>
            <a:off x="1507067" y="5987018"/>
            <a:ext cx="5847499" cy="369332"/>
          </a:xfrm>
          <a:prstGeom prst="rect">
            <a:avLst/>
          </a:prstGeom>
          <a:noFill/>
        </p:spPr>
        <p:txBody>
          <a:bodyPr wrap="none" rtlCol="0">
            <a:spAutoFit/>
          </a:bodyPr>
          <a:lstStyle/>
          <a:p>
            <a:r>
              <a:rPr lang="en-US" dirty="0" smtClean="0"/>
              <a:t>( Plot from </a:t>
            </a:r>
            <a:r>
              <a:rPr lang="en-US" dirty="0" err="1" smtClean="0"/>
              <a:t>Prokudin</a:t>
            </a:r>
            <a:r>
              <a:rPr lang="en-US" dirty="0" smtClean="0"/>
              <a:t>; red positive effect, </a:t>
            </a:r>
            <a:r>
              <a:rPr lang="en-US" dirty="0" err="1" smtClean="0"/>
              <a:t>blue:negative</a:t>
            </a:r>
            <a:r>
              <a:rPr lang="en-US" dirty="0" smtClean="0"/>
              <a:t> effect)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标题 5"/>
          <p:cNvSpPr>
            <a:spLocks noGrp="1"/>
          </p:cNvSpPr>
          <p:nvPr>
            <p:ph type="title"/>
          </p:nvPr>
        </p:nvSpPr>
        <p:spPr>
          <a:xfrm>
            <a:off x="457489" y="0"/>
            <a:ext cx="8229023" cy="533400"/>
          </a:xfrm>
        </p:spPr>
        <p:txBody>
          <a:bodyPr>
            <a:normAutofit fontScale="90000"/>
          </a:bodyPr>
          <a:lstStyle/>
          <a:p>
            <a:pPr eaLnBrk="1" hangingPunct="1"/>
            <a:r>
              <a:rPr lang="en-US" dirty="0"/>
              <a:t>E06‑010 Experiment</a:t>
            </a:r>
            <a:r>
              <a:rPr lang="en-US" dirty="0" smtClean="0"/>
              <a:t>  to access the neutron</a:t>
            </a:r>
            <a:endParaRPr lang="en-US" dirty="0"/>
          </a:p>
        </p:txBody>
      </p:sp>
      <p:sp>
        <p:nvSpPr>
          <p:cNvPr id="10" name="内容占位符 9"/>
          <p:cNvSpPr>
            <a:spLocks noGrp="1"/>
          </p:cNvSpPr>
          <p:nvPr>
            <p:ph idx="1"/>
          </p:nvPr>
        </p:nvSpPr>
        <p:spPr>
          <a:xfrm>
            <a:off x="323705" y="1814514"/>
            <a:ext cx="5010295" cy="4510085"/>
          </a:xfrm>
        </p:spPr>
        <p:txBody>
          <a:bodyPr>
            <a:normAutofit/>
          </a:bodyPr>
          <a:lstStyle/>
          <a:p>
            <a:pPr eaLnBrk="1" hangingPunct="1">
              <a:lnSpc>
                <a:spcPct val="90000"/>
              </a:lnSpc>
            </a:pPr>
            <a:r>
              <a:rPr lang="en-US" sz="2200" dirty="0"/>
              <a:t>Polarized </a:t>
            </a:r>
            <a:r>
              <a:rPr lang="en-US" sz="2200" baseline="30000" dirty="0"/>
              <a:t>3</a:t>
            </a:r>
            <a:r>
              <a:rPr lang="en-US" sz="2200" dirty="0"/>
              <a:t>He Target</a:t>
            </a:r>
          </a:p>
          <a:p>
            <a:pPr eaLnBrk="1" hangingPunct="1">
              <a:lnSpc>
                <a:spcPct val="90000"/>
              </a:lnSpc>
            </a:pPr>
            <a:r>
              <a:rPr lang="en-US" sz="2200" dirty="0"/>
              <a:t>Polarized Electron Beam </a:t>
            </a:r>
          </a:p>
          <a:p>
            <a:pPr lvl="1" eaLnBrk="1" hangingPunct="1">
              <a:lnSpc>
                <a:spcPct val="90000"/>
              </a:lnSpc>
            </a:pPr>
            <a:r>
              <a:rPr lang="en-US" dirty="0">
                <a:solidFill>
                  <a:srgbClr val="0070C0"/>
                </a:solidFill>
                <a:latin typeface="Times New Roman" pitchFamily="-105" charset="0"/>
                <a:ea typeface="Times New Roman" pitchFamily="-105" charset="0"/>
                <a:cs typeface="Times New Roman" pitchFamily="-105" charset="0"/>
              </a:rPr>
              <a:t>~</a:t>
            </a:r>
            <a:r>
              <a:rPr lang="en-US" sz="2000" dirty="0">
                <a:solidFill>
                  <a:srgbClr val="0070C0"/>
                </a:solidFill>
                <a:latin typeface="Times New Roman" pitchFamily="-105" charset="0"/>
                <a:ea typeface="Times New Roman" pitchFamily="-105" charset="0"/>
                <a:cs typeface="Times New Roman" pitchFamily="-105" charset="0"/>
              </a:rPr>
              <a:t>80% </a:t>
            </a:r>
            <a:r>
              <a:rPr lang="en-US" sz="2000" dirty="0"/>
              <a:t>Polarization</a:t>
            </a:r>
          </a:p>
          <a:p>
            <a:pPr lvl="1" eaLnBrk="1" hangingPunct="1">
              <a:lnSpc>
                <a:spcPct val="90000"/>
              </a:lnSpc>
            </a:pPr>
            <a:r>
              <a:rPr lang="en-US" sz="2000" dirty="0">
                <a:solidFill>
                  <a:srgbClr val="0070C0"/>
                </a:solidFill>
              </a:rPr>
              <a:t>Fast Flipping at </a:t>
            </a:r>
            <a:r>
              <a:rPr lang="en-US" sz="2000" dirty="0">
                <a:solidFill>
                  <a:srgbClr val="0070C0"/>
                </a:solidFill>
                <a:latin typeface="Times New Roman" pitchFamily="-105" charset="0"/>
                <a:ea typeface="Times New Roman" pitchFamily="-105" charset="0"/>
                <a:cs typeface="Times New Roman" pitchFamily="-105" charset="0"/>
              </a:rPr>
              <a:t>30Hz</a:t>
            </a:r>
          </a:p>
          <a:p>
            <a:pPr lvl="1" eaLnBrk="1" hangingPunct="1">
              <a:lnSpc>
                <a:spcPct val="90000"/>
              </a:lnSpc>
            </a:pPr>
            <a:r>
              <a:rPr lang="en-US" sz="2000" dirty="0">
                <a:solidFill>
                  <a:srgbClr val="0070C0"/>
                </a:solidFill>
                <a:latin typeface="Times New Roman" pitchFamily="-105" charset="0"/>
                <a:ea typeface="Times New Roman" pitchFamily="-105" charset="0"/>
                <a:cs typeface="Times New Roman" pitchFamily="-105" charset="0"/>
              </a:rPr>
              <a:t>PPM</a:t>
            </a:r>
            <a:r>
              <a:rPr lang="en-US" sz="2000" dirty="0" smtClean="0">
                <a:solidFill>
                  <a:srgbClr val="C00000"/>
                </a:solidFill>
                <a:latin typeface="Times New Roman" pitchFamily="-105" charset="0"/>
                <a:ea typeface="Times New Roman" pitchFamily="-105" charset="0"/>
                <a:cs typeface="Times New Roman" pitchFamily="-105" charset="0"/>
              </a:rPr>
              <a:t> </a:t>
            </a:r>
            <a:r>
              <a:rPr lang="en-US" sz="2000" dirty="0"/>
              <a:t>l</a:t>
            </a:r>
            <a:r>
              <a:rPr lang="en-US" sz="2000" dirty="0" smtClean="0"/>
              <a:t>evel </a:t>
            </a:r>
            <a:r>
              <a:rPr lang="en-US" sz="2000" dirty="0"/>
              <a:t>c</a:t>
            </a:r>
            <a:r>
              <a:rPr lang="en-US" sz="2000" dirty="0" smtClean="0"/>
              <a:t>harge </a:t>
            </a:r>
            <a:r>
              <a:rPr lang="en-US" sz="2000" dirty="0"/>
              <a:t>Asymmetry controlled by online feed back</a:t>
            </a:r>
          </a:p>
          <a:p>
            <a:pPr eaLnBrk="1" hangingPunct="1">
              <a:lnSpc>
                <a:spcPct val="90000"/>
              </a:lnSpc>
            </a:pPr>
            <a:r>
              <a:rPr lang="en-US" sz="2200" dirty="0" err="1"/>
              <a:t>BigBite</a:t>
            </a:r>
            <a:r>
              <a:rPr lang="en-US" sz="2200" dirty="0"/>
              <a:t> at 30º as Electron Arm</a:t>
            </a:r>
          </a:p>
          <a:p>
            <a:pPr lvl="1" eaLnBrk="1" hangingPunct="1">
              <a:lnSpc>
                <a:spcPct val="90000"/>
              </a:lnSpc>
            </a:pPr>
            <a:r>
              <a:rPr lang="en-US" sz="2000" b="1" i="1" dirty="0" err="1">
                <a:solidFill>
                  <a:schemeClr val="accent1"/>
                </a:solidFill>
              </a:rPr>
              <a:t>P</a:t>
            </a:r>
            <a:r>
              <a:rPr lang="en-US" sz="2000" b="1" i="1" baseline="-25000" dirty="0" err="1">
                <a:solidFill>
                  <a:schemeClr val="accent1"/>
                </a:solidFill>
              </a:rPr>
              <a:t>e</a:t>
            </a:r>
            <a:r>
              <a:rPr lang="en-US" sz="2000" dirty="0">
                <a:solidFill>
                  <a:schemeClr val="accent1"/>
                </a:solidFill>
              </a:rPr>
              <a:t> = 0.7 ~ 2.2 </a:t>
            </a:r>
            <a:r>
              <a:rPr lang="en-US" sz="2000" dirty="0" err="1">
                <a:solidFill>
                  <a:schemeClr val="accent1"/>
                </a:solidFill>
              </a:rPr>
              <a:t>GeV/</a:t>
            </a:r>
            <a:r>
              <a:rPr lang="en-US" sz="2000" i="1" dirty="0" err="1">
                <a:solidFill>
                  <a:schemeClr val="accent1"/>
                </a:solidFill>
              </a:rPr>
              <a:t>c</a:t>
            </a:r>
            <a:r>
              <a:rPr lang="en-US" sz="2000" i="1" dirty="0">
                <a:solidFill>
                  <a:schemeClr val="accent1"/>
                </a:solidFill>
              </a:rPr>
              <a:t> </a:t>
            </a:r>
          </a:p>
          <a:p>
            <a:pPr eaLnBrk="1" hangingPunct="1">
              <a:lnSpc>
                <a:spcPct val="90000"/>
              </a:lnSpc>
            </a:pPr>
            <a:r>
              <a:rPr lang="en-US" sz="2200" dirty="0"/>
              <a:t>HRS</a:t>
            </a:r>
            <a:r>
              <a:rPr lang="en-US" sz="2200" baseline="-25000" dirty="0"/>
              <a:t>L</a:t>
            </a:r>
            <a:r>
              <a:rPr lang="en-US" sz="2200" dirty="0"/>
              <a:t> at 16º as </a:t>
            </a:r>
            <a:r>
              <a:rPr lang="en-US" sz="2200" dirty="0" err="1"/>
              <a:t>Hadron</a:t>
            </a:r>
            <a:r>
              <a:rPr lang="en-US" sz="2200" dirty="0"/>
              <a:t> Arm</a:t>
            </a:r>
          </a:p>
          <a:p>
            <a:pPr lvl="1" eaLnBrk="1" hangingPunct="1">
              <a:lnSpc>
                <a:spcPct val="90000"/>
              </a:lnSpc>
            </a:pPr>
            <a:r>
              <a:rPr lang="en-US" sz="2000" b="1" i="1" dirty="0">
                <a:solidFill>
                  <a:schemeClr val="accent1"/>
                </a:solidFill>
              </a:rPr>
              <a:t>P</a:t>
            </a:r>
            <a:r>
              <a:rPr lang="en-US" sz="2000" b="1" i="1" baseline="-25000" dirty="0">
                <a:solidFill>
                  <a:schemeClr val="accent1"/>
                </a:solidFill>
              </a:rPr>
              <a:t>h</a:t>
            </a:r>
            <a:r>
              <a:rPr lang="en-US" sz="2000" dirty="0">
                <a:solidFill>
                  <a:schemeClr val="accent1"/>
                </a:solidFill>
              </a:rPr>
              <a:t> = 2.35 </a:t>
            </a:r>
            <a:r>
              <a:rPr lang="en-US" sz="2000" dirty="0" err="1">
                <a:solidFill>
                  <a:schemeClr val="accent1"/>
                </a:solidFill>
              </a:rPr>
              <a:t>GeV/</a:t>
            </a:r>
            <a:r>
              <a:rPr lang="en-US" sz="2000" i="1" dirty="0" err="1">
                <a:solidFill>
                  <a:schemeClr val="accent1"/>
                </a:solidFill>
              </a:rPr>
              <a:t>c</a:t>
            </a:r>
            <a:endParaRPr lang="en-US" sz="2000" i="1" dirty="0">
              <a:solidFill>
                <a:schemeClr val="accent1"/>
              </a:solidFill>
            </a:endParaRPr>
          </a:p>
        </p:txBody>
      </p:sp>
      <p:grpSp>
        <p:nvGrpSpPr>
          <p:cNvPr id="2" name="组合 18"/>
          <p:cNvGrpSpPr>
            <a:grpSpLocks/>
          </p:cNvGrpSpPr>
          <p:nvPr/>
        </p:nvGrpSpPr>
        <p:grpSpPr bwMode="auto">
          <a:xfrm>
            <a:off x="5334000" y="1524001"/>
            <a:ext cx="3733512" cy="4500265"/>
            <a:chOff x="5257800" y="1524000"/>
            <a:chExt cx="3733800" cy="4499967"/>
          </a:xfrm>
        </p:grpSpPr>
        <p:grpSp>
          <p:nvGrpSpPr>
            <p:cNvPr id="3" name="组合 17"/>
            <p:cNvGrpSpPr>
              <a:grpSpLocks/>
            </p:cNvGrpSpPr>
            <p:nvPr/>
          </p:nvGrpSpPr>
          <p:grpSpPr bwMode="auto">
            <a:xfrm>
              <a:off x="7167277" y="5562333"/>
              <a:ext cx="1565216" cy="461634"/>
              <a:chOff x="7167277" y="5486133"/>
              <a:chExt cx="1565216" cy="461634"/>
            </a:xfrm>
          </p:grpSpPr>
          <p:sp>
            <p:nvSpPr>
              <p:cNvPr id="16" name="矩形 15"/>
              <p:cNvSpPr/>
              <p:nvPr/>
            </p:nvSpPr>
            <p:spPr>
              <a:xfrm>
                <a:off x="7167277" y="5635348"/>
                <a:ext cx="148659" cy="217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7315936" y="5486133"/>
                <a:ext cx="1416557" cy="461634"/>
              </a:xfrm>
              <a:prstGeom prst="rect">
                <a:avLst/>
              </a:prstGeom>
              <a:noFill/>
            </p:spPr>
            <p:txBody>
              <a:bodyPr wrap="none">
                <a:prstTxWarp prst="textNoShape">
                  <a:avLst/>
                </a:prstTxWarp>
                <a:spAutoFit/>
              </a:bodyPr>
              <a:lstStyle/>
              <a:p>
                <a:r>
                  <a:rPr lang="en-US" sz="1200">
                    <a:solidFill>
                      <a:srgbClr val="376092"/>
                    </a:solidFill>
                  </a:rPr>
                  <a:t>Beam Polarimetry</a:t>
                </a:r>
              </a:p>
              <a:p>
                <a:r>
                  <a:rPr lang="en-US" sz="1200">
                    <a:solidFill>
                      <a:srgbClr val="376092"/>
                    </a:solidFill>
                  </a:rPr>
                  <a:t>(Møller + Compton)</a:t>
                </a:r>
              </a:p>
            </p:txBody>
          </p:sp>
        </p:grpSp>
        <p:grpSp>
          <p:nvGrpSpPr>
            <p:cNvPr id="4" name="组合 14"/>
            <p:cNvGrpSpPr>
              <a:grpSpLocks/>
            </p:cNvGrpSpPr>
            <p:nvPr/>
          </p:nvGrpSpPr>
          <p:grpSpPr bwMode="auto">
            <a:xfrm>
              <a:off x="5257800" y="1524000"/>
              <a:ext cx="3733800" cy="4495800"/>
              <a:chOff x="5181600" y="1295400"/>
              <a:chExt cx="3829005" cy="4724400"/>
            </a:xfrm>
          </p:grpSpPr>
          <p:pic>
            <p:nvPicPr>
              <p:cNvPr id="49160" name="Picture 2" descr="E:\My Documents\my file\JLab\meeting\2009.05.03 APS April Meeting\ExpSetup.png"/>
              <p:cNvPicPr>
                <a:picLocks noChangeAspect="1" noChangeArrowheads="1"/>
              </p:cNvPicPr>
              <p:nvPr/>
            </p:nvPicPr>
            <p:blipFill>
              <a:blip r:embed="rId3"/>
              <a:srcRect/>
              <a:stretch>
                <a:fillRect/>
              </a:stretch>
            </p:blipFill>
            <p:spPr bwMode="auto">
              <a:xfrm>
                <a:off x="5181600" y="1371600"/>
                <a:ext cx="3829005" cy="4648200"/>
              </a:xfrm>
              <a:prstGeom prst="rect">
                <a:avLst/>
              </a:prstGeom>
              <a:noFill/>
              <a:ln w="9525">
                <a:noFill/>
                <a:miter lim="800000"/>
                <a:headEnd/>
                <a:tailEnd/>
              </a:ln>
            </p:spPr>
          </p:pic>
          <p:grpSp>
            <p:nvGrpSpPr>
              <p:cNvPr id="6" name="组合 13"/>
              <p:cNvGrpSpPr>
                <a:grpSpLocks/>
              </p:cNvGrpSpPr>
              <p:nvPr/>
            </p:nvGrpSpPr>
            <p:grpSpPr bwMode="auto">
              <a:xfrm>
                <a:off x="6978435" y="1295400"/>
                <a:ext cx="1414333" cy="485107"/>
                <a:chOff x="6978435" y="1371600"/>
                <a:chExt cx="1414333" cy="485107"/>
              </a:xfrm>
            </p:grpSpPr>
            <p:sp>
              <p:nvSpPr>
                <p:cNvPr id="12" name="矩形 11"/>
                <p:cNvSpPr/>
                <p:nvPr/>
              </p:nvSpPr>
              <p:spPr>
                <a:xfrm>
                  <a:off x="7314417" y="1448333"/>
                  <a:ext cx="152449" cy="228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7466866" y="1371600"/>
                  <a:ext cx="925902" cy="485107"/>
                </a:xfrm>
                <a:prstGeom prst="rect">
                  <a:avLst/>
                </a:prstGeom>
                <a:noFill/>
              </p:spPr>
              <p:txBody>
                <a:bodyPr wrap="none">
                  <a:spAutoFit/>
                </a:bodyPr>
                <a:lstStyle/>
                <a:p>
                  <a:pPr>
                    <a:defRPr/>
                  </a:pPr>
                  <a:r>
                    <a:rPr lang="en-US" sz="1200" dirty="0">
                      <a:solidFill>
                        <a:schemeClr val="accent1">
                          <a:lumMod val="75000"/>
                        </a:schemeClr>
                      </a:solidFill>
                      <a:latin typeface="Times New Roman" pitchFamily="18" charset="0"/>
                    </a:rPr>
                    <a:t>Luminosity</a:t>
                  </a:r>
                </a:p>
                <a:p>
                  <a:pPr>
                    <a:defRPr/>
                  </a:pPr>
                  <a:r>
                    <a:rPr lang="en-US" sz="1200" dirty="0">
                      <a:solidFill>
                        <a:schemeClr val="accent1">
                          <a:lumMod val="75000"/>
                        </a:schemeClr>
                      </a:solidFill>
                      <a:latin typeface="Times New Roman" pitchFamily="18" charset="0"/>
                    </a:rPr>
                    <a:t>Monitor</a:t>
                  </a:r>
                </a:p>
              </p:txBody>
            </p:sp>
            <p:sp>
              <p:nvSpPr>
                <p:cNvPr id="11" name="矩形 10"/>
                <p:cNvSpPr/>
                <p:nvPr/>
              </p:nvSpPr>
              <p:spPr>
                <a:xfrm>
                  <a:off x="6978435" y="1448333"/>
                  <a:ext cx="152450" cy="228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sp>
        <p:nvSpPr>
          <p:cNvPr id="15" name="Date Placeholder 14"/>
          <p:cNvSpPr>
            <a:spLocks noGrp="1"/>
          </p:cNvSpPr>
          <p:nvPr>
            <p:ph type="dt" sz="half" idx="10"/>
          </p:nvPr>
        </p:nvSpPr>
        <p:spPr/>
        <p:txBody>
          <a:bodyPr/>
          <a:lstStyle/>
          <a:p>
            <a:fld id="{3BEBA347-1A27-964E-A0ED-1896DCD9E170}" type="datetime1">
              <a:rPr lang="en-US" smtClean="0"/>
              <a:pPr/>
              <a:t>10/15/10</a:t>
            </a:fld>
            <a:endParaRPr lang="en-US"/>
          </a:p>
        </p:txBody>
      </p:sp>
      <p:sp>
        <p:nvSpPr>
          <p:cNvPr id="18" name="Footer Placeholder 17"/>
          <p:cNvSpPr>
            <a:spLocks noGrp="1"/>
          </p:cNvSpPr>
          <p:nvPr>
            <p:ph type="ftr" sz="quarter" idx="11"/>
          </p:nvPr>
        </p:nvSpPr>
        <p:spPr/>
        <p:txBody>
          <a:bodyPr/>
          <a:lstStyle/>
          <a:p>
            <a:r>
              <a:rPr lang="en-US" smtClean="0"/>
              <a:t>HIX2010, Newport News, VA</a:t>
            </a:r>
            <a:endParaRPr lang="en-US"/>
          </a:p>
        </p:txBody>
      </p:sp>
      <p:sp>
        <p:nvSpPr>
          <p:cNvPr id="19" name="Rectangle 18"/>
          <p:cNvSpPr/>
          <p:nvPr/>
        </p:nvSpPr>
        <p:spPr>
          <a:xfrm>
            <a:off x="457199" y="946666"/>
            <a:ext cx="8007884" cy="369332"/>
          </a:xfrm>
          <a:prstGeom prst="rect">
            <a:avLst/>
          </a:prstGeom>
        </p:spPr>
        <p:txBody>
          <a:bodyPr wrap="square">
            <a:spAutoFit/>
          </a:bodyPr>
          <a:lstStyle/>
          <a:p>
            <a:r>
              <a:rPr lang="en-US" dirty="0" err="1" smtClean="0"/>
              <a:t>Students:Xin</a:t>
            </a:r>
            <a:r>
              <a:rPr lang="en-US" dirty="0" smtClean="0"/>
              <a:t> </a:t>
            </a:r>
            <a:r>
              <a:rPr lang="en-US" dirty="0" err="1" smtClean="0"/>
              <a:t>Qian</a:t>
            </a:r>
            <a:r>
              <a:rPr lang="en-US" dirty="0" smtClean="0"/>
              <a:t> (Duke), </a:t>
            </a:r>
            <a:r>
              <a:rPr lang="en-US" dirty="0" err="1" smtClean="0"/>
              <a:t>Chiranjib</a:t>
            </a:r>
            <a:r>
              <a:rPr lang="en-US" dirty="0" smtClean="0"/>
              <a:t> </a:t>
            </a:r>
            <a:r>
              <a:rPr lang="en-US" dirty="0" err="1" smtClean="0"/>
              <a:t>Dutta</a:t>
            </a:r>
            <a:r>
              <a:rPr lang="en-US" dirty="0" smtClean="0"/>
              <a:t> (Kentucky), and </a:t>
            </a:r>
            <a:r>
              <a:rPr lang="en-US" dirty="0" err="1" smtClean="0"/>
              <a:t>Kalyan</a:t>
            </a:r>
            <a:r>
              <a:rPr lang="en-US" dirty="0" smtClean="0"/>
              <a:t> </a:t>
            </a:r>
            <a:r>
              <a:rPr lang="en-US" dirty="0" err="1" smtClean="0"/>
              <a:t>Allada</a:t>
            </a:r>
            <a:r>
              <a:rPr lang="en-US" dirty="0" smtClean="0"/>
              <a:t> (Kentucky)</a:t>
            </a:r>
            <a:endParaRPr lang="en-US" dirty="0"/>
          </a:p>
        </p:txBody>
      </p:sp>
      <p:sp>
        <p:nvSpPr>
          <p:cNvPr id="20" name="TextBox 19"/>
          <p:cNvSpPr txBox="1"/>
          <p:nvPr/>
        </p:nvSpPr>
        <p:spPr>
          <a:xfrm>
            <a:off x="549822" y="577334"/>
            <a:ext cx="8406831" cy="369332"/>
          </a:xfrm>
          <a:prstGeom prst="rect">
            <a:avLst/>
          </a:prstGeom>
          <a:noFill/>
        </p:spPr>
        <p:txBody>
          <a:bodyPr wrap="none" rtlCol="0">
            <a:spAutoFit/>
          </a:bodyPr>
          <a:lstStyle/>
          <a:p>
            <a:r>
              <a:rPr lang="en-US" dirty="0" smtClean="0"/>
              <a:t>Spokespeople: X. Jiang (Los Alamos), J.-P. Chen (</a:t>
            </a:r>
            <a:r>
              <a:rPr lang="en-US" dirty="0" err="1" smtClean="0"/>
              <a:t>JLab</a:t>
            </a:r>
            <a:r>
              <a:rPr lang="en-US" dirty="0" smtClean="0"/>
              <a:t>), H. </a:t>
            </a:r>
            <a:r>
              <a:rPr lang="en-US" dirty="0" err="1" smtClean="0"/>
              <a:t>Gao</a:t>
            </a:r>
            <a:r>
              <a:rPr lang="en-US" dirty="0" smtClean="0"/>
              <a:t> (Duke), J.C. </a:t>
            </a:r>
            <a:r>
              <a:rPr lang="en-US" dirty="0" err="1" smtClean="0"/>
              <a:t>Peng</a:t>
            </a:r>
            <a:r>
              <a:rPr lang="en-US" dirty="0" smtClean="0"/>
              <a:t> (UIUC), </a:t>
            </a:r>
            <a:endParaRPr lang="en-US" dirty="0"/>
          </a:p>
        </p:txBody>
      </p:sp>
    </p:spTree>
  </p:cSld>
  <p:clrMapOvr>
    <a:masterClrMapping/>
  </p:clrMapOvr>
  <p:transition advTm="6756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Content Placeholder 7" descr="xjiang_menu2010_Page_30.png"/>
          <p:cNvPicPr>
            <a:picLocks noGrp="1" noChangeAspect="1"/>
          </p:cNvPicPr>
          <p:nvPr>
            <p:ph sz="half" idx="2"/>
          </p:nvPr>
        </p:nvPicPr>
        <p:blipFill>
          <a:blip r:embed="rId2"/>
          <a:srcRect t="10960" r="32761" b="9698"/>
          <a:stretch>
            <a:fillRect/>
          </a:stretch>
        </p:blipFill>
        <p:spPr>
          <a:xfrm>
            <a:off x="2006600" y="877332"/>
            <a:ext cx="5174095" cy="5189384"/>
          </a:xfrm>
        </p:spPr>
      </p:pic>
      <p:sp>
        <p:nvSpPr>
          <p:cNvPr id="3" name="Date Placeholder 2"/>
          <p:cNvSpPr>
            <a:spLocks noGrp="1"/>
          </p:cNvSpPr>
          <p:nvPr>
            <p:ph type="dt" sz="half" idx="10"/>
          </p:nvPr>
        </p:nvSpPr>
        <p:spPr/>
        <p:txBody>
          <a:bodyPr/>
          <a:lstStyle/>
          <a:p>
            <a:fld id="{FC875844-0DED-C343-9F71-31DB2DAE364C}" type="datetime1">
              <a:rPr lang="en-US" smtClean="0"/>
              <a:pPr/>
              <a:t>10/15/10</a:t>
            </a:fld>
            <a:endParaRPr lang="en-US"/>
          </a:p>
        </p:txBody>
      </p:sp>
      <p:sp>
        <p:nvSpPr>
          <p:cNvPr id="4" name="Footer Placeholder 3"/>
          <p:cNvSpPr>
            <a:spLocks noGrp="1"/>
          </p:cNvSpPr>
          <p:nvPr>
            <p:ph type="ftr" sz="quarter" idx="11"/>
          </p:nvPr>
        </p:nvSpPr>
        <p:spPr/>
        <p:txBody>
          <a:bodyPr/>
          <a:lstStyle/>
          <a:p>
            <a:r>
              <a:rPr lang="en-US" smtClean="0"/>
              <a:t>HIX2010, Newport News, VA</a:t>
            </a:r>
            <a:endParaRPr lang="en-US"/>
          </a:p>
        </p:txBody>
      </p:sp>
      <p:sp>
        <p:nvSpPr>
          <p:cNvPr id="5" name="TextBox 4"/>
          <p:cNvSpPr txBox="1"/>
          <p:nvPr/>
        </p:nvSpPr>
        <p:spPr>
          <a:xfrm>
            <a:off x="457200" y="508000"/>
            <a:ext cx="2508206" cy="369332"/>
          </a:xfrm>
          <a:prstGeom prst="rect">
            <a:avLst/>
          </a:prstGeom>
          <a:noFill/>
        </p:spPr>
        <p:txBody>
          <a:bodyPr wrap="none" rtlCol="0">
            <a:spAutoFit/>
          </a:bodyPr>
          <a:lstStyle/>
          <a:p>
            <a:r>
              <a:rPr lang="en-US" dirty="0" smtClean="0"/>
              <a:t>See </a:t>
            </a:r>
            <a:r>
              <a:rPr lang="en-US" dirty="0" err="1" smtClean="0"/>
              <a:t>Xiaodong</a:t>
            </a:r>
            <a:r>
              <a:rPr lang="en-US" dirty="0" smtClean="0"/>
              <a:t> Jiang’s talk</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Quark Gluon Correlations</a:t>
            </a:r>
            <a:endParaRPr lang="en-US" dirty="0"/>
          </a:p>
        </p:txBody>
      </p:sp>
      <p:sp>
        <p:nvSpPr>
          <p:cNvPr id="7" name="Date Placeholder 6"/>
          <p:cNvSpPr>
            <a:spLocks noGrp="1"/>
          </p:cNvSpPr>
          <p:nvPr>
            <p:ph type="dt" sz="half" idx="10"/>
          </p:nvPr>
        </p:nvSpPr>
        <p:spPr/>
        <p:txBody>
          <a:bodyPr/>
          <a:lstStyle/>
          <a:p>
            <a:fld id="{060DF90B-8C21-B046-9AD6-DCA4A8102D26}" type="datetime1">
              <a:rPr lang="en-US" smtClean="0"/>
              <a:pPr/>
              <a:t>10/15/10</a:t>
            </a:fld>
            <a:endParaRPr lang="en-US"/>
          </a:p>
        </p:txBody>
      </p:sp>
      <p:sp>
        <p:nvSpPr>
          <p:cNvPr id="8" name="Footer Placeholder 7"/>
          <p:cNvSpPr>
            <a:spLocks noGrp="1"/>
          </p:cNvSpPr>
          <p:nvPr>
            <p:ph type="ftr" sz="quarter" idx="11"/>
          </p:nvPr>
        </p:nvSpPr>
        <p:spPr/>
        <p:txBody>
          <a:bodyPr/>
          <a:lstStyle/>
          <a:p>
            <a:r>
              <a:rPr lang="en-US" smtClean="0"/>
              <a:t>HIX2010, Newport News, VA</a:t>
            </a:r>
            <a:endParaRPr lang="en-US"/>
          </a:p>
        </p:txBody>
      </p:sp>
      <p:pic>
        <p:nvPicPr>
          <p:cNvPr id="10" name="Picture 4" descr="g2_tr1 [Converted]"/>
          <p:cNvPicPr>
            <a:picLocks noChangeAspect="1" noChangeArrowheads="1"/>
          </p:cNvPicPr>
          <p:nvPr/>
        </p:nvPicPr>
        <p:blipFill>
          <a:blip r:embed="rId2"/>
          <a:srcRect/>
          <a:stretch>
            <a:fillRect/>
          </a:stretch>
        </p:blipFill>
        <p:spPr bwMode="auto">
          <a:xfrm>
            <a:off x="702733" y="1133993"/>
            <a:ext cx="7543800" cy="532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a:srcRect/>
          <a:stretch>
            <a:fillRect/>
          </a:stretch>
        </p:blipFill>
        <p:spPr bwMode="auto">
          <a:xfrm>
            <a:off x="1219200" y="609600"/>
            <a:ext cx="6459538" cy="5573713"/>
          </a:xfrm>
          <a:prstGeom prst="rect">
            <a:avLst/>
          </a:prstGeom>
          <a:noFill/>
          <a:ln w="9525">
            <a:noFill/>
            <a:miter lim="800000"/>
            <a:headEnd/>
            <a:tailEnd/>
          </a:ln>
        </p:spPr>
      </p:pic>
      <p:sp>
        <p:nvSpPr>
          <p:cNvPr id="89090" name="Rectangle 2"/>
          <p:cNvSpPr>
            <a:spLocks noGrp="1" noChangeArrowheads="1"/>
          </p:cNvSpPr>
          <p:nvPr>
            <p:ph type="title"/>
          </p:nvPr>
        </p:nvSpPr>
        <p:spPr>
          <a:xfrm>
            <a:off x="457200" y="214728"/>
            <a:ext cx="8229600" cy="789743"/>
          </a:xfrm>
          <a:effectLst>
            <a:outerShdw blurRad="63500" dist="107763" dir="2700000" algn="ctr" rotWithShape="0">
              <a:srgbClr val="000099">
                <a:alpha val="74998"/>
              </a:srgbClr>
            </a:outerShdw>
          </a:effectLst>
        </p:spPr>
        <p:txBody>
          <a:bodyPr/>
          <a:lstStyle/>
          <a:p>
            <a:pPr>
              <a:defRPr/>
            </a:pPr>
            <a:r>
              <a:rPr lang="en-US" smtClean="0">
                <a:ea typeface="ＭＳ Ｐゴシック" charset="-128"/>
                <a:cs typeface="ＭＳ Ｐゴシック" charset="-128"/>
              </a:rPr>
              <a:t>“Color Polarizabilities”</a:t>
            </a:r>
          </a:p>
        </p:txBody>
      </p:sp>
      <p:sp>
        <p:nvSpPr>
          <p:cNvPr id="36868" name="Text Box 4"/>
          <p:cNvSpPr txBox="1">
            <a:spLocks noChangeArrowheads="1"/>
          </p:cNvSpPr>
          <p:nvPr/>
        </p:nvSpPr>
        <p:spPr bwMode="auto">
          <a:xfrm>
            <a:off x="3124200" y="1052286"/>
            <a:ext cx="2657475" cy="336550"/>
          </a:xfrm>
          <a:prstGeom prst="rect">
            <a:avLst/>
          </a:prstGeom>
          <a:noFill/>
          <a:ln w="9525">
            <a:noFill/>
            <a:miter lim="800000"/>
            <a:headEnd/>
            <a:tailEnd/>
          </a:ln>
        </p:spPr>
        <p:txBody>
          <a:bodyPr wrap="none">
            <a:prstTxWarp prst="textNoShape">
              <a:avLst/>
            </a:prstTxWarp>
            <a:spAutoFit/>
          </a:bodyPr>
          <a:lstStyle/>
          <a:p>
            <a:r>
              <a:rPr lang="en-US" sz="1600" dirty="0" err="1">
                <a:latin typeface="Comic Sans MS" pitchFamily="-107" charset="0"/>
              </a:rPr>
              <a:t>X.Ji</a:t>
            </a:r>
            <a:r>
              <a:rPr lang="en-US" sz="1600" dirty="0">
                <a:latin typeface="Comic Sans MS" pitchFamily="-107" charset="0"/>
              </a:rPr>
              <a:t> 95,  E. Stein et al. 95</a:t>
            </a:r>
            <a:endParaRPr lang="en-US" dirty="0"/>
          </a:p>
        </p:txBody>
      </p:sp>
      <p:sp>
        <p:nvSpPr>
          <p:cNvPr id="36869" name="Oval 16"/>
          <p:cNvSpPr>
            <a:spLocks noChangeArrowheads="1"/>
          </p:cNvSpPr>
          <p:nvPr/>
        </p:nvSpPr>
        <p:spPr bwMode="auto">
          <a:xfrm>
            <a:off x="5105400" y="3429000"/>
            <a:ext cx="2743200" cy="685800"/>
          </a:xfrm>
          <a:prstGeom prst="ellipse">
            <a:avLst/>
          </a:prstGeom>
          <a:solidFill>
            <a:schemeClr val="bg1"/>
          </a:solidFill>
          <a:ln w="9525">
            <a:noFill/>
            <a:round/>
            <a:headEnd/>
            <a:tailEnd/>
          </a:ln>
        </p:spPr>
        <p:txBody>
          <a:bodyPr wrap="none" anchor="ctr">
            <a:prstTxWarp prst="textNoShape">
              <a:avLst/>
            </a:prstTxWarp>
          </a:bodyPr>
          <a:lstStyle/>
          <a:p>
            <a:endParaRPr lang="en-US"/>
          </a:p>
        </p:txBody>
      </p:sp>
      <p:pic>
        <p:nvPicPr>
          <p:cNvPr id="36870" name="Picture 15" descr="Nucleon_d2"/>
          <p:cNvPicPr>
            <a:picLocks noChangeAspect="1" noChangeArrowheads="1"/>
          </p:cNvPicPr>
          <p:nvPr/>
        </p:nvPicPr>
        <p:blipFill>
          <a:blip r:embed="rId4"/>
          <a:srcRect/>
          <a:stretch>
            <a:fillRect/>
          </a:stretch>
        </p:blipFill>
        <p:spPr bwMode="auto">
          <a:xfrm>
            <a:off x="5943600" y="2514600"/>
            <a:ext cx="205898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292100" y="0"/>
            <a:ext cx="8229600" cy="486757"/>
          </a:xfrm>
        </p:spPr>
        <p:txBody>
          <a:bodyPr>
            <a:normAutofit fontScale="90000"/>
          </a:bodyPr>
          <a:lstStyle/>
          <a:p>
            <a:r>
              <a:rPr lang="en-US" dirty="0" smtClean="0">
                <a:ea typeface="ＭＳ Ｐゴシック" pitchFamily="-107" charset="-128"/>
                <a:cs typeface="ＭＳ Ｐゴシック" pitchFamily="-107" charset="-128"/>
              </a:rPr>
              <a:t>Average Color Lorentz Force (</a:t>
            </a:r>
            <a:r>
              <a:rPr lang="en-US" sz="2000" dirty="0" smtClean="0">
                <a:solidFill>
                  <a:srgbClr val="FFFF00"/>
                </a:solidFill>
                <a:ea typeface="ＭＳ Ｐゴシック" pitchFamily="-107" charset="-128"/>
                <a:cs typeface="ＭＳ Ｐゴシック" pitchFamily="-107" charset="-128"/>
              </a:rPr>
              <a:t>M. </a:t>
            </a:r>
            <a:r>
              <a:rPr lang="en-US" sz="2000" dirty="0" err="1" smtClean="0">
                <a:solidFill>
                  <a:srgbClr val="FFFF00"/>
                </a:solidFill>
                <a:ea typeface="ＭＳ Ｐゴシック" pitchFamily="-107" charset="-128"/>
                <a:cs typeface="ＭＳ Ｐゴシック" pitchFamily="-107" charset="-128"/>
              </a:rPr>
              <a:t>Burkardt</a:t>
            </a:r>
            <a:r>
              <a:rPr lang="en-US" dirty="0" smtClean="0">
                <a:ea typeface="ＭＳ Ｐゴシック" pitchFamily="-107" charset="-128"/>
                <a:cs typeface="ＭＳ Ｐゴシック" pitchFamily="-107" charset="-128"/>
              </a:rPr>
              <a:t>)</a:t>
            </a:r>
          </a:p>
        </p:txBody>
      </p:sp>
      <p:pic>
        <p:nvPicPr>
          <p:cNvPr id="38915" name="Picture 4" descr="Pag1-815-Burkardt.pdf"/>
          <p:cNvPicPr>
            <a:picLocks noChangeAspect="1"/>
          </p:cNvPicPr>
          <p:nvPr/>
        </p:nvPicPr>
        <p:blipFill>
          <a:blip r:embed="rId2"/>
          <a:srcRect/>
          <a:stretch>
            <a:fillRect/>
          </a:stretch>
        </p:blipFill>
        <p:spPr bwMode="auto">
          <a:xfrm>
            <a:off x="2865967" y="1030059"/>
            <a:ext cx="3505200" cy="1535113"/>
          </a:xfrm>
          <a:prstGeom prst="rect">
            <a:avLst/>
          </a:prstGeom>
          <a:noFill/>
          <a:ln w="9525">
            <a:noFill/>
            <a:miter lim="800000"/>
            <a:headEnd/>
            <a:tailEnd/>
          </a:ln>
        </p:spPr>
      </p:pic>
      <p:pic>
        <p:nvPicPr>
          <p:cNvPr id="38916" name="Picture 5" descr="Pag2815_Burkardt.pdf"/>
          <p:cNvPicPr>
            <a:picLocks noChangeAspect="1"/>
          </p:cNvPicPr>
          <p:nvPr/>
        </p:nvPicPr>
        <p:blipFill>
          <a:blip r:embed="rId3"/>
          <a:srcRect/>
          <a:stretch>
            <a:fillRect/>
          </a:stretch>
        </p:blipFill>
        <p:spPr bwMode="auto">
          <a:xfrm>
            <a:off x="939800" y="448657"/>
            <a:ext cx="6713538" cy="785564"/>
          </a:xfrm>
          <a:prstGeom prst="rect">
            <a:avLst/>
          </a:prstGeom>
          <a:noFill/>
          <a:ln w="9525">
            <a:noFill/>
            <a:miter lim="800000"/>
            <a:headEnd/>
            <a:tailEnd/>
          </a:ln>
        </p:spPr>
      </p:pic>
      <p:pic>
        <p:nvPicPr>
          <p:cNvPr id="38917" name="Picture 6" descr="Pag3-815_Burkardt.pdf"/>
          <p:cNvPicPr>
            <a:picLocks noChangeAspect="1"/>
          </p:cNvPicPr>
          <p:nvPr/>
        </p:nvPicPr>
        <p:blipFill>
          <a:blip r:embed="rId4"/>
          <a:srcRect/>
          <a:stretch>
            <a:fillRect/>
          </a:stretch>
        </p:blipFill>
        <p:spPr bwMode="auto">
          <a:xfrm>
            <a:off x="528220" y="2565172"/>
            <a:ext cx="7666567" cy="1101976"/>
          </a:xfrm>
          <a:prstGeom prst="rect">
            <a:avLst/>
          </a:prstGeom>
          <a:solidFill>
            <a:schemeClr val="accent6">
              <a:lumMod val="40000"/>
              <a:lumOff val="60000"/>
            </a:schemeClr>
          </a:solidFill>
          <a:ln w="9525">
            <a:noFill/>
            <a:miter lim="800000"/>
            <a:headEnd/>
            <a:tailEnd/>
          </a:ln>
        </p:spPr>
      </p:pic>
      <p:pic>
        <p:nvPicPr>
          <p:cNvPr id="6" name="Picture 2" descr="Pages from 815_Burkardt-4.pdf"/>
          <p:cNvPicPr>
            <a:picLocks noChangeAspect="1"/>
          </p:cNvPicPr>
          <p:nvPr/>
        </p:nvPicPr>
        <p:blipFill>
          <a:blip r:embed="rId5"/>
          <a:srcRect/>
          <a:stretch>
            <a:fillRect/>
          </a:stretch>
        </p:blipFill>
        <p:spPr bwMode="auto">
          <a:xfrm>
            <a:off x="528220" y="3667148"/>
            <a:ext cx="7430447" cy="3190852"/>
          </a:xfrm>
          <a:prstGeom prst="rect">
            <a:avLst/>
          </a:prstGeom>
          <a:solidFill>
            <a:srgbClr val="CCFFCC"/>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6853" name="Picture 5" descr="Floor_setup_BB"/>
          <p:cNvPicPr>
            <a:picLocks noChangeAspect="1" noChangeArrowheads="1"/>
          </p:cNvPicPr>
          <p:nvPr/>
        </p:nvPicPr>
        <p:blipFill>
          <a:blip r:embed="rId3"/>
          <a:srcRect/>
          <a:stretch>
            <a:fillRect/>
          </a:stretch>
        </p:blipFill>
        <p:spPr bwMode="auto">
          <a:xfrm>
            <a:off x="152400" y="914400"/>
            <a:ext cx="5410200" cy="4410075"/>
          </a:xfrm>
          <a:prstGeom prst="rect">
            <a:avLst/>
          </a:prstGeom>
          <a:noFill/>
          <a:ln w="9525">
            <a:noFill/>
            <a:miter lim="800000"/>
            <a:headEnd/>
            <a:tailEnd/>
          </a:ln>
        </p:spPr>
      </p:pic>
      <p:pic>
        <p:nvPicPr>
          <p:cNvPr id="53251" name="Picture 7" descr="d2_kin_BB_3kin"/>
          <p:cNvPicPr>
            <a:picLocks noChangeAspect="1" noChangeArrowheads="1"/>
          </p:cNvPicPr>
          <p:nvPr/>
        </p:nvPicPr>
        <p:blipFill>
          <a:blip r:embed="rId4"/>
          <a:srcRect/>
          <a:stretch>
            <a:fillRect/>
          </a:stretch>
        </p:blipFill>
        <p:spPr bwMode="auto">
          <a:xfrm>
            <a:off x="4724400" y="1981200"/>
            <a:ext cx="4267200" cy="3060700"/>
          </a:xfrm>
          <a:prstGeom prst="rect">
            <a:avLst/>
          </a:prstGeom>
          <a:noFill/>
          <a:ln w="9525">
            <a:noFill/>
            <a:miter lim="800000"/>
            <a:headEnd/>
            <a:tailEnd/>
          </a:ln>
        </p:spPr>
      </p:pic>
      <p:sp>
        <p:nvSpPr>
          <p:cNvPr id="206850" name="Rectangle 2"/>
          <p:cNvSpPr>
            <a:spLocks noGrp="1" noChangeArrowheads="1"/>
          </p:cNvSpPr>
          <p:nvPr>
            <p:ph type="title"/>
          </p:nvPr>
        </p:nvSpPr>
        <p:spPr>
          <a:xfrm>
            <a:off x="152400" y="152400"/>
            <a:ext cx="8763000" cy="609600"/>
          </a:xfrm>
          <a:effectLst>
            <a:outerShdw blurRad="63500" dist="74020" dir="2700000" algn="ctr" rotWithShape="0">
              <a:srgbClr val="000099">
                <a:alpha val="74998"/>
              </a:srgbClr>
            </a:outerShdw>
          </a:effectLst>
        </p:spPr>
        <p:txBody>
          <a:bodyPr/>
          <a:lstStyle/>
          <a:p>
            <a:pPr>
              <a:defRPr/>
            </a:pPr>
            <a:r>
              <a:rPr lang="en-US">
                <a:ea typeface="ＭＳ Ｐゴシック" charset="-128"/>
                <a:cs typeface="ＭＳ Ｐゴシック" charset="-128"/>
              </a:rPr>
              <a:t>Experiment E06-114 (d</a:t>
            </a:r>
            <a:r>
              <a:rPr lang="en-US" baseline="-25000">
                <a:ea typeface="ＭＳ Ｐゴシック" charset="-128"/>
                <a:cs typeface="ＭＳ Ｐゴシック" charset="-128"/>
              </a:rPr>
              <a:t>2</a:t>
            </a:r>
            <a:r>
              <a:rPr lang="en-US" baseline="30000">
                <a:ea typeface="ＭＳ Ｐゴシック" charset="-128"/>
                <a:cs typeface="ＭＳ Ｐゴシック" charset="-128"/>
              </a:rPr>
              <a:t>n</a:t>
            </a:r>
            <a:r>
              <a:rPr lang="en-US">
                <a:ea typeface="ＭＳ Ｐゴシック" charset="-128"/>
                <a:cs typeface="ＭＳ Ｐゴシック" charset="-128"/>
              </a:rPr>
              <a:t>) in Hall A</a:t>
            </a:r>
          </a:p>
        </p:txBody>
      </p:sp>
      <p:grpSp>
        <p:nvGrpSpPr>
          <p:cNvPr id="2" name="Group 6"/>
          <p:cNvGrpSpPr>
            <a:grpSpLocks/>
          </p:cNvGrpSpPr>
          <p:nvPr/>
        </p:nvGrpSpPr>
        <p:grpSpPr bwMode="auto">
          <a:xfrm>
            <a:off x="152400" y="838200"/>
            <a:ext cx="8534400" cy="4800600"/>
            <a:chOff x="1056" y="672"/>
            <a:chExt cx="4080" cy="2193"/>
          </a:xfrm>
        </p:grpSpPr>
        <p:pic>
          <p:nvPicPr>
            <p:cNvPr id="53257" name="Picture 3" descr="bigbite_SRC_photo"/>
            <p:cNvPicPr>
              <a:picLocks noChangeAspect="1" noChangeArrowheads="1"/>
            </p:cNvPicPr>
            <p:nvPr/>
          </p:nvPicPr>
          <p:blipFill>
            <a:blip r:embed="rId5"/>
            <a:srcRect/>
            <a:stretch>
              <a:fillRect/>
            </a:stretch>
          </p:blipFill>
          <p:spPr bwMode="auto">
            <a:xfrm>
              <a:off x="1056" y="768"/>
              <a:ext cx="2208" cy="2097"/>
            </a:xfrm>
            <a:prstGeom prst="rect">
              <a:avLst/>
            </a:prstGeom>
            <a:noFill/>
            <a:ln w="9525">
              <a:noFill/>
              <a:miter lim="800000"/>
              <a:headEnd/>
              <a:tailEnd/>
            </a:ln>
          </p:spPr>
        </p:pic>
        <p:pic>
          <p:nvPicPr>
            <p:cNvPr id="53258" name="Picture 4" descr="BB_diagram"/>
            <p:cNvPicPr>
              <a:picLocks noChangeAspect="1" noChangeArrowheads="1"/>
            </p:cNvPicPr>
            <p:nvPr/>
          </p:nvPicPr>
          <p:blipFill>
            <a:blip r:embed="rId6"/>
            <a:srcRect/>
            <a:stretch>
              <a:fillRect/>
            </a:stretch>
          </p:blipFill>
          <p:spPr bwMode="auto">
            <a:xfrm>
              <a:off x="3072" y="672"/>
              <a:ext cx="2064" cy="2010"/>
            </a:xfrm>
            <a:prstGeom prst="rect">
              <a:avLst/>
            </a:prstGeom>
            <a:noFill/>
            <a:ln w="9525">
              <a:noFill/>
              <a:miter lim="800000"/>
              <a:headEnd/>
              <a:tailEnd/>
            </a:ln>
          </p:spPr>
        </p:pic>
      </p:grpSp>
      <p:sp>
        <p:nvSpPr>
          <p:cNvPr id="53254" name="Rectangle 8"/>
          <p:cNvSpPr>
            <a:spLocks noChangeArrowheads="1"/>
          </p:cNvSpPr>
          <p:nvPr/>
        </p:nvSpPr>
        <p:spPr bwMode="auto">
          <a:xfrm>
            <a:off x="0" y="5638800"/>
            <a:ext cx="4572000" cy="581025"/>
          </a:xfrm>
          <a:prstGeom prst="rect">
            <a:avLst/>
          </a:prstGeom>
          <a:noFill/>
          <a:ln w="9525">
            <a:noFill/>
            <a:miter lim="800000"/>
            <a:headEnd/>
            <a:tailEnd/>
          </a:ln>
        </p:spPr>
        <p:txBody>
          <a:bodyPr>
            <a:prstTxWarp prst="textNoShape">
              <a:avLst/>
            </a:prstTxWarp>
            <a:spAutoFit/>
          </a:bodyPr>
          <a:lstStyle/>
          <a:p>
            <a:r>
              <a:rPr lang="en-US" sz="1600">
                <a:latin typeface="Comic Sans MS" pitchFamily="-107" charset="0"/>
              </a:rPr>
              <a:t>Two beam energies </a:t>
            </a:r>
            <a:r>
              <a:rPr lang="en-US" sz="1600">
                <a:solidFill>
                  <a:srgbClr val="FF0066"/>
                </a:solidFill>
                <a:latin typeface="Comic Sans MS" pitchFamily="-107" charset="0"/>
              </a:rPr>
              <a:t>4.6</a:t>
            </a:r>
            <a:r>
              <a:rPr lang="en-US" sz="1600">
                <a:latin typeface="Comic Sans MS" pitchFamily="-107" charset="0"/>
              </a:rPr>
              <a:t> and </a:t>
            </a:r>
            <a:r>
              <a:rPr lang="en-US" sz="1600">
                <a:solidFill>
                  <a:srgbClr val="FF0066"/>
                </a:solidFill>
                <a:latin typeface="Comic Sans MS" pitchFamily="-107" charset="0"/>
              </a:rPr>
              <a:t>5.7 GeV</a:t>
            </a:r>
            <a:endParaRPr lang="en-US" sz="1600">
              <a:latin typeface="Comic Sans MS" pitchFamily="-107" charset="0"/>
            </a:endParaRPr>
          </a:p>
          <a:p>
            <a:r>
              <a:rPr lang="en-US" sz="1600">
                <a:latin typeface="Comic Sans MS" pitchFamily="-107" charset="0"/>
              </a:rPr>
              <a:t>(4 pass, 5 pass)</a:t>
            </a:r>
          </a:p>
        </p:txBody>
      </p:sp>
      <p:sp>
        <p:nvSpPr>
          <p:cNvPr id="53255" name="Text Box 9"/>
          <p:cNvSpPr txBox="1">
            <a:spLocks noChangeArrowheads="1"/>
          </p:cNvSpPr>
          <p:nvPr/>
        </p:nvSpPr>
        <p:spPr bwMode="auto">
          <a:xfrm>
            <a:off x="3962400" y="5791200"/>
            <a:ext cx="5029200" cy="581025"/>
          </a:xfrm>
          <a:prstGeom prst="rect">
            <a:avLst/>
          </a:prstGeom>
          <a:noFill/>
          <a:ln w="9525">
            <a:noFill/>
            <a:miter lim="800000"/>
            <a:headEnd/>
            <a:tailEnd/>
          </a:ln>
        </p:spPr>
        <p:txBody>
          <a:bodyPr>
            <a:prstTxWarp prst="textNoShape">
              <a:avLst/>
            </a:prstTxWarp>
            <a:spAutoFit/>
          </a:bodyPr>
          <a:lstStyle/>
          <a:p>
            <a:r>
              <a:rPr lang="en-US" sz="1600">
                <a:solidFill>
                  <a:srgbClr val="FF0066"/>
                </a:solidFill>
                <a:latin typeface="Comic Sans MS" pitchFamily="-107" charset="0"/>
              </a:rPr>
              <a:t>BigBite</a:t>
            </a:r>
            <a:r>
              <a:rPr lang="en-US" sz="1600">
                <a:latin typeface="Comic Sans MS" pitchFamily="-107" charset="0"/>
              </a:rPr>
              <a:t> fixed at single scattering angle (</a:t>
            </a:r>
            <a:r>
              <a:rPr lang="en-US" sz="1600">
                <a:solidFill>
                  <a:srgbClr val="FF0066"/>
                </a:solidFill>
                <a:latin typeface="Symbol" pitchFamily="-107" charset="2"/>
                <a:sym typeface="Symbol" pitchFamily="-107" charset="2"/>
              </a:rPr>
              <a:t>θ</a:t>
            </a:r>
            <a:r>
              <a:rPr lang="en-US" sz="1600">
                <a:solidFill>
                  <a:srgbClr val="FF0066"/>
                </a:solidFill>
                <a:latin typeface="Comic Sans MS" pitchFamily="-107" charset="0"/>
              </a:rPr>
              <a:t>=45°</a:t>
            </a:r>
            <a:r>
              <a:rPr lang="en-US" sz="1600">
                <a:latin typeface="Comic Sans MS" pitchFamily="-107" charset="0"/>
              </a:rPr>
              <a:t>)</a:t>
            </a:r>
          </a:p>
          <a:p>
            <a:r>
              <a:rPr lang="en-US" sz="1600">
                <a:latin typeface="Comic Sans MS" pitchFamily="-107" charset="0"/>
              </a:rPr>
              <a:t>(data divided into 10 bins during analysis)</a:t>
            </a:r>
            <a:endParaRPr lang="en-US" sz="1600"/>
          </a:p>
        </p:txBody>
      </p:sp>
      <p:sp>
        <p:nvSpPr>
          <p:cNvPr id="53256" name="TextBox 9"/>
          <p:cNvSpPr txBox="1">
            <a:spLocks noChangeArrowheads="1"/>
          </p:cNvSpPr>
          <p:nvPr/>
        </p:nvSpPr>
        <p:spPr bwMode="auto">
          <a:xfrm>
            <a:off x="0" y="6248400"/>
            <a:ext cx="3790950" cy="461963"/>
          </a:xfrm>
          <a:prstGeom prst="rect">
            <a:avLst/>
          </a:prstGeom>
          <a:noFill/>
          <a:ln w="9525">
            <a:noFill/>
            <a:miter lim="800000"/>
            <a:headEnd/>
            <a:tailEnd/>
          </a:ln>
        </p:spPr>
        <p:txBody>
          <a:bodyPr wrap="none">
            <a:prstTxWarp prst="textNoShape">
              <a:avLst/>
            </a:prstTxWarp>
            <a:spAutoFit/>
          </a:bodyPr>
          <a:lstStyle/>
          <a:p>
            <a:r>
              <a:rPr lang="en-US"/>
              <a:t>Experiment ran  Jan.-Mar. 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200857"/>
            <a:ext cx="8229600" cy="789743"/>
          </a:xfrm>
          <a:effectLst>
            <a:outerShdw blurRad="63500" dist="74020" dir="2700000" algn="ctr" rotWithShape="0">
              <a:srgbClr val="000099">
                <a:alpha val="74998"/>
              </a:srgbClr>
            </a:outerShdw>
          </a:effectLst>
        </p:spPr>
        <p:txBody>
          <a:bodyPr/>
          <a:lstStyle/>
          <a:p>
            <a:pPr>
              <a:defRPr/>
            </a:pPr>
            <a:r>
              <a:rPr lang="en-US" dirty="0">
                <a:ea typeface="ＭＳ Ｐゴシック" charset="-128"/>
                <a:cs typeface="ＭＳ Ｐゴシック" charset="-128"/>
              </a:rPr>
              <a:t>Expected precision in Experiment E06-114</a:t>
            </a:r>
          </a:p>
        </p:txBody>
      </p:sp>
      <p:pic>
        <p:nvPicPr>
          <p:cNvPr id="59395" name="Picture 3" descr="x2g2n_all"/>
          <p:cNvPicPr>
            <a:picLocks noChangeAspect="1" noChangeArrowheads="1"/>
          </p:cNvPicPr>
          <p:nvPr/>
        </p:nvPicPr>
        <p:blipFill>
          <a:blip r:embed="rId3"/>
          <a:srcRect/>
          <a:stretch>
            <a:fillRect/>
          </a:stretch>
        </p:blipFill>
        <p:spPr bwMode="auto">
          <a:xfrm>
            <a:off x="0" y="990600"/>
            <a:ext cx="4191000" cy="2995613"/>
          </a:xfrm>
          <a:prstGeom prst="rect">
            <a:avLst/>
          </a:prstGeom>
          <a:noFill/>
          <a:ln w="9525">
            <a:noFill/>
            <a:miter lim="800000"/>
            <a:headEnd/>
            <a:tailEnd/>
          </a:ln>
        </p:spPr>
      </p:pic>
      <p:pic>
        <p:nvPicPr>
          <p:cNvPr id="59396" name="Picture 4" descr="d2_projected"/>
          <p:cNvPicPr>
            <a:picLocks noChangeAspect="1" noChangeArrowheads="1"/>
          </p:cNvPicPr>
          <p:nvPr/>
        </p:nvPicPr>
        <p:blipFill>
          <a:blip r:embed="rId4"/>
          <a:srcRect/>
          <a:stretch>
            <a:fillRect/>
          </a:stretch>
        </p:blipFill>
        <p:spPr bwMode="auto">
          <a:xfrm>
            <a:off x="4191000" y="3505200"/>
            <a:ext cx="4953000" cy="3041650"/>
          </a:xfrm>
          <a:prstGeom prst="rect">
            <a:avLst/>
          </a:prstGeom>
          <a:noFill/>
          <a:ln w="9525">
            <a:noFill/>
            <a:miter lim="800000"/>
            <a:headEnd/>
            <a:tailEnd/>
          </a:ln>
        </p:spPr>
      </p:pic>
      <p:sp>
        <p:nvSpPr>
          <p:cNvPr id="59397" name="Rectangle 5"/>
          <p:cNvSpPr>
            <a:spLocks noChangeArrowheads="1"/>
          </p:cNvSpPr>
          <p:nvPr/>
        </p:nvSpPr>
        <p:spPr bwMode="auto">
          <a:xfrm>
            <a:off x="4572000" y="1295400"/>
            <a:ext cx="4343400" cy="1905000"/>
          </a:xfrm>
          <a:prstGeom prst="rect">
            <a:avLst/>
          </a:prstGeom>
          <a:noFill/>
          <a:ln w="9525">
            <a:noFill/>
            <a:miter lim="800000"/>
            <a:headEnd/>
            <a:tailEnd/>
          </a:ln>
        </p:spPr>
        <p:txBody>
          <a:bodyPr>
            <a:prstTxWarp prst="textNoShape">
              <a:avLst/>
            </a:prstTxWarp>
          </a:bodyPr>
          <a:lstStyle/>
          <a:p>
            <a:pPr marL="342900" indent="-342900">
              <a:spcBef>
                <a:spcPct val="20000"/>
              </a:spcBef>
              <a:buClr>
                <a:srgbClr val="FF0000"/>
              </a:buClr>
              <a:buSzPct val="110000"/>
              <a:buFont typeface="Wingdings 2" pitchFamily="-107" charset="2"/>
              <a:buChar char=""/>
            </a:pPr>
            <a:r>
              <a:rPr lang="en-US" sz="1800">
                <a:latin typeface="Comic Sans MS" pitchFamily="-107" charset="0"/>
              </a:rPr>
              <a:t>At large Q</a:t>
            </a:r>
            <a:r>
              <a:rPr lang="en-US" sz="1800" baseline="30000">
                <a:latin typeface="Comic Sans MS" pitchFamily="-107" charset="0"/>
              </a:rPr>
              <a:t>2</a:t>
            </a:r>
            <a:r>
              <a:rPr lang="en-US" sz="1800">
                <a:latin typeface="Comic Sans MS" pitchFamily="-107" charset="0"/>
              </a:rPr>
              <a:t>, d</a:t>
            </a:r>
            <a:r>
              <a:rPr lang="en-US" sz="1800" baseline="-25000">
                <a:latin typeface="Comic Sans MS" pitchFamily="-107" charset="0"/>
              </a:rPr>
              <a:t>2</a:t>
            </a:r>
            <a:r>
              <a:rPr lang="en-US" sz="1800">
                <a:latin typeface="Comic Sans MS" pitchFamily="-107" charset="0"/>
              </a:rPr>
              <a:t> coincides with the reduced twist-3 matrix element of gluon and quark operators</a:t>
            </a:r>
          </a:p>
          <a:p>
            <a:pPr marL="342900" indent="-342900">
              <a:spcBef>
                <a:spcPct val="20000"/>
              </a:spcBef>
              <a:buClr>
                <a:srgbClr val="FF0000"/>
              </a:buClr>
              <a:buSzPct val="110000"/>
              <a:buFont typeface="Wingdings 2" pitchFamily="-107" charset="2"/>
              <a:buChar char=""/>
            </a:pPr>
            <a:endParaRPr lang="en-US" sz="1800">
              <a:latin typeface="Comic Sans MS" pitchFamily="-107" charset="0"/>
            </a:endParaRPr>
          </a:p>
          <a:p>
            <a:pPr marL="342900" indent="-342900">
              <a:spcBef>
                <a:spcPct val="20000"/>
              </a:spcBef>
              <a:buClr>
                <a:srgbClr val="FF0000"/>
              </a:buClr>
              <a:buSzPct val="110000"/>
              <a:buFont typeface="Wingdings 2" pitchFamily="-107" charset="2"/>
              <a:buChar char=""/>
            </a:pPr>
            <a:r>
              <a:rPr lang="en-US" sz="1800">
                <a:latin typeface="Comic Sans MS" pitchFamily="-107" charset="0"/>
              </a:rPr>
              <a:t>At low Q</a:t>
            </a:r>
            <a:r>
              <a:rPr lang="en-US" sz="1800" baseline="30000">
                <a:latin typeface="Comic Sans MS" pitchFamily="-107" charset="0"/>
              </a:rPr>
              <a:t>2</a:t>
            </a:r>
            <a:r>
              <a:rPr lang="en-US" sz="1800">
                <a:latin typeface="Comic Sans MS" pitchFamily="-107" charset="0"/>
              </a:rPr>
              <a:t>, d</a:t>
            </a:r>
            <a:r>
              <a:rPr lang="en-US" sz="1800" baseline="-25000">
                <a:latin typeface="Comic Sans MS" pitchFamily="-107" charset="0"/>
              </a:rPr>
              <a:t>2</a:t>
            </a:r>
            <a:r>
              <a:rPr lang="en-US" sz="1800">
                <a:latin typeface="Comic Sans MS" pitchFamily="-107" charset="0"/>
              </a:rPr>
              <a:t> is related to the spin polarizabilities</a:t>
            </a:r>
          </a:p>
        </p:txBody>
      </p:sp>
      <p:sp>
        <p:nvSpPr>
          <p:cNvPr id="6" name="TextBox 3"/>
          <p:cNvSpPr txBox="1">
            <a:spLocks noChangeArrowheads="1"/>
          </p:cNvSpPr>
          <p:nvPr/>
        </p:nvSpPr>
        <p:spPr bwMode="auto">
          <a:xfrm>
            <a:off x="0" y="4826675"/>
            <a:ext cx="4012436" cy="2031325"/>
          </a:xfrm>
          <a:prstGeom prst="rect">
            <a:avLst/>
          </a:prstGeom>
          <a:noFill/>
          <a:ln w="9525">
            <a:noFill/>
            <a:miter lim="800000"/>
            <a:headEnd/>
            <a:tailEnd/>
          </a:ln>
        </p:spPr>
        <p:txBody>
          <a:bodyPr wrap="none">
            <a:prstTxWarp prst="textNoShape">
              <a:avLst/>
            </a:prstTxWarp>
            <a:spAutoFit/>
          </a:bodyPr>
          <a:lstStyle/>
          <a:p>
            <a:r>
              <a:rPr lang="en-US" sz="1600" dirty="0">
                <a:latin typeface="Arial" pitchFamily="-107" charset="0"/>
                <a:ea typeface="Arial" pitchFamily="-107" charset="0"/>
                <a:cs typeface="Arial" pitchFamily="-107" charset="0"/>
              </a:rPr>
              <a:t>Spokespeople:</a:t>
            </a:r>
          </a:p>
          <a:p>
            <a:r>
              <a:rPr lang="en-US" sz="1600" dirty="0">
                <a:solidFill>
                  <a:srgbClr val="FF6600"/>
                </a:solidFill>
                <a:latin typeface="Arial" pitchFamily="-107" charset="0"/>
                <a:ea typeface="Arial" pitchFamily="-107" charset="0"/>
                <a:cs typeface="Arial" pitchFamily="-107" charset="0"/>
              </a:rPr>
              <a:t>B. </a:t>
            </a:r>
            <a:r>
              <a:rPr lang="en-US" sz="1600" dirty="0" err="1">
                <a:solidFill>
                  <a:srgbClr val="FF6600"/>
                </a:solidFill>
                <a:latin typeface="Arial" pitchFamily="-107" charset="0"/>
                <a:ea typeface="Arial" pitchFamily="-107" charset="0"/>
                <a:cs typeface="Arial" pitchFamily="-107" charset="0"/>
              </a:rPr>
              <a:t>Sawatzky</a:t>
            </a:r>
            <a:r>
              <a:rPr lang="en-US" sz="1600" dirty="0">
                <a:solidFill>
                  <a:srgbClr val="FF6600"/>
                </a:solidFill>
                <a:latin typeface="Arial" pitchFamily="-107" charset="0"/>
                <a:ea typeface="Arial" pitchFamily="-107" charset="0"/>
                <a:cs typeface="Arial" pitchFamily="-107" charset="0"/>
              </a:rPr>
              <a:t>, S. </a:t>
            </a:r>
            <a:r>
              <a:rPr lang="en-US" sz="1600" dirty="0" err="1">
                <a:solidFill>
                  <a:srgbClr val="FF6600"/>
                </a:solidFill>
                <a:latin typeface="Arial" pitchFamily="-107" charset="0"/>
                <a:ea typeface="Arial" pitchFamily="-107" charset="0"/>
                <a:cs typeface="Arial" pitchFamily="-107" charset="0"/>
              </a:rPr>
              <a:t>Choi</a:t>
            </a:r>
            <a:r>
              <a:rPr lang="en-US" sz="1600" dirty="0">
                <a:solidFill>
                  <a:srgbClr val="FF6600"/>
                </a:solidFill>
                <a:latin typeface="Arial" pitchFamily="-107" charset="0"/>
                <a:ea typeface="Arial" pitchFamily="-107" charset="0"/>
                <a:cs typeface="Arial" pitchFamily="-107" charset="0"/>
              </a:rPr>
              <a:t>, X. Jiang and Z.-E.M</a:t>
            </a:r>
          </a:p>
          <a:p>
            <a:endParaRPr lang="en-US" sz="1600" dirty="0">
              <a:latin typeface="Arial" pitchFamily="-107" charset="0"/>
              <a:ea typeface="Arial" pitchFamily="-107" charset="0"/>
              <a:cs typeface="Arial" pitchFamily="-107" charset="0"/>
            </a:endParaRPr>
          </a:p>
          <a:p>
            <a:r>
              <a:rPr lang="en-US" sz="1600" dirty="0">
                <a:latin typeface="Arial" pitchFamily="-107" charset="0"/>
                <a:ea typeface="Arial" pitchFamily="-107" charset="0"/>
                <a:cs typeface="Arial" pitchFamily="-107" charset="0"/>
              </a:rPr>
              <a:t>Students:</a:t>
            </a:r>
          </a:p>
          <a:p>
            <a:r>
              <a:rPr lang="en-US" sz="1600" dirty="0">
                <a:solidFill>
                  <a:srgbClr val="FF6600"/>
                </a:solidFill>
                <a:latin typeface="Arial" pitchFamily="-107" charset="0"/>
                <a:ea typeface="Arial" pitchFamily="-107" charset="0"/>
                <a:cs typeface="Arial" pitchFamily="-107" charset="0"/>
              </a:rPr>
              <a:t>David Flay, Diana </a:t>
            </a:r>
            <a:r>
              <a:rPr lang="en-US" sz="1600" dirty="0" err="1">
                <a:solidFill>
                  <a:srgbClr val="FF6600"/>
                </a:solidFill>
                <a:latin typeface="Arial" pitchFamily="-107" charset="0"/>
                <a:ea typeface="Arial" pitchFamily="-107" charset="0"/>
                <a:cs typeface="Arial" pitchFamily="-107" charset="0"/>
              </a:rPr>
              <a:t>Parno</a:t>
            </a:r>
            <a:r>
              <a:rPr lang="en-US" sz="1600" dirty="0">
                <a:solidFill>
                  <a:srgbClr val="FF6600"/>
                </a:solidFill>
                <a:latin typeface="Arial" pitchFamily="-107" charset="0"/>
                <a:ea typeface="Arial" pitchFamily="-107" charset="0"/>
                <a:cs typeface="Arial" pitchFamily="-107" charset="0"/>
              </a:rPr>
              <a:t>, Matthew </a:t>
            </a:r>
            <a:r>
              <a:rPr lang="en-US" sz="1600" dirty="0" err="1">
                <a:solidFill>
                  <a:srgbClr val="FF6600"/>
                </a:solidFill>
                <a:latin typeface="Arial" pitchFamily="-107" charset="0"/>
                <a:ea typeface="Arial" pitchFamily="-107" charset="0"/>
                <a:cs typeface="Arial" pitchFamily="-107" charset="0"/>
              </a:rPr>
              <a:t>Posik</a:t>
            </a:r>
            <a:endParaRPr lang="en-US" sz="1600" dirty="0">
              <a:solidFill>
                <a:srgbClr val="FF6600"/>
              </a:solidFill>
              <a:latin typeface="Arial" pitchFamily="-107" charset="0"/>
              <a:ea typeface="Arial" pitchFamily="-107" charset="0"/>
              <a:cs typeface="Arial" pitchFamily="-107" charset="0"/>
            </a:endParaRPr>
          </a:p>
          <a:p>
            <a:endParaRPr lang="en-US" sz="1600" dirty="0">
              <a:latin typeface="Arial" pitchFamily="-107" charset="0"/>
              <a:ea typeface="Arial" pitchFamily="-107" charset="0"/>
              <a:cs typeface="Arial" pitchFamily="-107" charset="0"/>
            </a:endParaRPr>
          </a:p>
          <a:p>
            <a:r>
              <a:rPr lang="en-US" sz="1600" dirty="0">
                <a:latin typeface="Arial" pitchFamily="-107" charset="0"/>
                <a:ea typeface="Arial" pitchFamily="-107" charset="0"/>
                <a:cs typeface="Arial" pitchFamily="-107" charset="0"/>
              </a:rPr>
              <a:t>and the Hall A collaboration</a:t>
            </a:r>
          </a:p>
          <a:p>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301625"/>
            <a:ext cx="8764588" cy="541338"/>
          </a:xfrm>
          <a:noFill/>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ea typeface="ＭＳ Ｐゴシック" pitchFamily="-107" charset="-128"/>
                <a:cs typeface="ＭＳ Ｐゴシック" pitchFamily="-107" charset="-128"/>
              </a:rPr>
              <a:t>SANE Kinematics and Layout</a:t>
            </a:r>
          </a:p>
        </p:txBody>
      </p:sp>
      <p:pic>
        <p:nvPicPr>
          <p:cNvPr id="61443" name="Picture 4"/>
          <p:cNvPicPr>
            <a:picLocks noChangeAspect="1" noChangeArrowheads="1"/>
          </p:cNvPicPr>
          <p:nvPr/>
        </p:nvPicPr>
        <p:blipFill>
          <a:blip r:embed="rId3"/>
          <a:srcRect/>
          <a:stretch>
            <a:fillRect/>
          </a:stretch>
        </p:blipFill>
        <p:spPr bwMode="auto">
          <a:xfrm>
            <a:off x="0" y="914400"/>
            <a:ext cx="3960813" cy="4419600"/>
          </a:xfrm>
          <a:prstGeom prst="rect">
            <a:avLst/>
          </a:prstGeom>
          <a:noFill/>
          <a:ln w="9525">
            <a:noFill/>
            <a:miter lim="800000"/>
            <a:headEnd/>
            <a:tailEnd/>
          </a:ln>
        </p:spPr>
      </p:pic>
      <p:pic>
        <p:nvPicPr>
          <p:cNvPr id="61444" name="Picture 3"/>
          <p:cNvPicPr>
            <a:picLocks noChangeAspect="1" noChangeArrowheads="1"/>
          </p:cNvPicPr>
          <p:nvPr/>
        </p:nvPicPr>
        <p:blipFill>
          <a:blip r:embed="rId4"/>
          <a:srcRect/>
          <a:stretch>
            <a:fillRect/>
          </a:stretch>
        </p:blipFill>
        <p:spPr bwMode="auto">
          <a:xfrm>
            <a:off x="3792538" y="1295400"/>
            <a:ext cx="5351462" cy="3184525"/>
          </a:xfrm>
          <a:prstGeom prst="rect">
            <a:avLst/>
          </a:prstGeom>
          <a:noFill/>
          <a:ln w="9525">
            <a:noFill/>
            <a:miter lim="800000"/>
            <a:headEnd/>
            <a:tailEnd/>
          </a:ln>
        </p:spPr>
      </p:pic>
      <p:sp>
        <p:nvSpPr>
          <p:cNvPr id="61445" name="Rectangle 5"/>
          <p:cNvSpPr>
            <a:spLocks noGrp="1" noChangeArrowheads="1"/>
          </p:cNvSpPr>
          <p:nvPr>
            <p:ph type="body" idx="1"/>
          </p:nvPr>
        </p:nvSpPr>
        <p:spPr>
          <a:xfrm>
            <a:off x="381000" y="5410200"/>
            <a:ext cx="2903538" cy="1066800"/>
          </a:xfrm>
        </p:spPr>
        <p:txBody>
          <a:bodyPr lIns="0" tIns="0" rIns="0" bIns="0"/>
          <a:lstStyle/>
          <a:p>
            <a:pPr marL="431800" indent="-323850" defTabSz="457200">
              <a:tabLst>
                <a:tab pos="723900" algn="l"/>
                <a:tab pos="1447800" algn="l"/>
                <a:tab pos="2171700" algn="l"/>
                <a:tab pos="2895600" algn="l"/>
              </a:tabLst>
            </a:pPr>
            <a:r>
              <a:rPr lang="en-GB" sz="2000">
                <a:ea typeface="ＭＳ Ｐゴシック" pitchFamily="-107" charset="-128"/>
                <a:cs typeface="ＭＳ Ｐゴシック" pitchFamily="-107" charset="-128"/>
              </a:rPr>
              <a:t>Two beam energies:</a:t>
            </a:r>
            <a:endParaRPr lang="en-GB" sz="2000" smtClean="0">
              <a:ea typeface="ＭＳ Ｐゴシック" pitchFamily="-107" charset="-128"/>
              <a:cs typeface="ＭＳ Ｐゴシック" pitchFamily="-107" charset="-128"/>
            </a:endParaRPr>
          </a:p>
          <a:p>
            <a:pPr marL="863600" lvl="1" indent="-287338" defTabSz="457200">
              <a:buFont typeface="StarSymbol" charset="0"/>
              <a:buChar char="–"/>
              <a:tabLst>
                <a:tab pos="723900" algn="l"/>
                <a:tab pos="1447800" algn="l"/>
                <a:tab pos="2171700" algn="l"/>
                <a:tab pos="2895600" algn="l"/>
              </a:tabLst>
            </a:pPr>
            <a:r>
              <a:rPr lang="en-GB" sz="1800" b="1" smtClean="0">
                <a:solidFill>
                  <a:srgbClr val="000000"/>
                </a:solidFill>
              </a:rPr>
              <a:t>6.0 </a:t>
            </a:r>
            <a:r>
              <a:rPr lang="en-GB" sz="1800" b="1">
                <a:solidFill>
                  <a:srgbClr val="000000"/>
                </a:solidFill>
              </a:rPr>
              <a:t>GeV (black)</a:t>
            </a:r>
          </a:p>
          <a:p>
            <a:pPr marL="863600" lvl="1" indent="-287338" defTabSz="457200">
              <a:buFont typeface="StarSymbol" charset="0"/>
              <a:buChar char="–"/>
              <a:tabLst>
                <a:tab pos="723900" algn="l"/>
                <a:tab pos="1447800" algn="l"/>
                <a:tab pos="2171700" algn="l"/>
                <a:tab pos="2895600" algn="l"/>
              </a:tabLst>
            </a:pPr>
            <a:r>
              <a:rPr lang="en-GB" sz="1800" b="1">
                <a:solidFill>
                  <a:srgbClr val="23FF23"/>
                </a:solidFill>
              </a:rPr>
              <a:t>4.8 GeV (green)</a:t>
            </a:r>
          </a:p>
        </p:txBody>
      </p:sp>
      <p:sp>
        <p:nvSpPr>
          <p:cNvPr id="197638" name="Text Box 6"/>
          <p:cNvSpPr txBox="1">
            <a:spLocks noChangeArrowheads="1"/>
          </p:cNvSpPr>
          <p:nvPr/>
        </p:nvSpPr>
        <p:spPr bwMode="auto">
          <a:xfrm>
            <a:off x="5467350" y="2884488"/>
            <a:ext cx="2905125" cy="357187"/>
          </a:xfrm>
          <a:prstGeom prst="rect">
            <a:avLst/>
          </a:prstGeom>
          <a:noFill/>
          <a:ln w="9525">
            <a:noFill/>
            <a:miter lim="800000"/>
            <a:headEnd/>
            <a:tailEnd/>
          </a:ln>
        </p:spPr>
        <p:txBody>
          <a:bodyPr lIns="0" tIns="0" rIns="0" bIns="0">
            <a:prstTxWarp prst="textNoShape">
              <a:avLst/>
            </a:prstTxWarp>
            <a:spAutoFit/>
          </a:bodyPr>
          <a:lstStyle/>
          <a:p>
            <a:pPr marL="392113" indent="-293688" defTabSz="828675" eaLnBrk="1">
              <a:lnSpc>
                <a:spcPct val="93000"/>
              </a:lnSpc>
              <a:spcAft>
                <a:spcPts val="800"/>
              </a:spcAft>
              <a:buClr>
                <a:srgbClr val="FFCC99"/>
              </a:buClr>
              <a:buSzPct val="45000"/>
              <a:buFont typeface="StarSymbol" charset="0"/>
              <a:buChar char="&quot;"/>
              <a:tabLst>
                <a:tab pos="657225" algn="l"/>
                <a:tab pos="1312863" algn="l"/>
                <a:tab pos="1970088" algn="l"/>
                <a:tab pos="2627313" algn="l"/>
              </a:tabLst>
              <a:defRPr/>
            </a:pPr>
            <a:r>
              <a:rPr lang="en-GB" sz="1800">
                <a:solidFill>
                  <a:srgbClr val="FFCC99"/>
                </a:solidFill>
                <a:effectLst>
                  <a:outerShdw blurRad="38100" dist="38100" dir="2700000" algn="tl">
                    <a:srgbClr val="DDDDDD"/>
                  </a:outerShdw>
                </a:effectLst>
                <a:latin typeface="Times New Roman" charset="0"/>
              </a:rPr>
              <a:t>Hall C</a:t>
            </a:r>
          </a:p>
        </p:txBody>
      </p:sp>
      <p:sp>
        <p:nvSpPr>
          <p:cNvPr id="197639" name="Text Box 7"/>
          <p:cNvSpPr txBox="1">
            <a:spLocks noChangeArrowheads="1"/>
          </p:cNvSpPr>
          <p:nvPr/>
        </p:nvSpPr>
        <p:spPr bwMode="auto">
          <a:xfrm>
            <a:off x="4800600" y="4876800"/>
            <a:ext cx="3732213" cy="1217613"/>
          </a:xfrm>
          <a:prstGeom prst="rect">
            <a:avLst/>
          </a:prstGeom>
          <a:noFill/>
          <a:ln w="9525">
            <a:noFill/>
            <a:miter lim="800000"/>
            <a:headEnd/>
            <a:tailEnd/>
          </a:ln>
        </p:spPr>
        <p:txBody>
          <a:bodyPr lIns="0" tIns="0" rIns="0" bIns="0">
            <a:prstTxWarp prst="textNoShape">
              <a:avLst/>
            </a:prstTxWarp>
            <a:spAutoFit/>
          </a:bodyPr>
          <a:lstStyle/>
          <a:p>
            <a:pPr marL="392113" indent="-293688" defTabSz="828675" eaLnBrk="1">
              <a:lnSpc>
                <a:spcPct val="93000"/>
              </a:lnSpc>
              <a:spcAft>
                <a:spcPts val="800"/>
              </a:spcAft>
              <a:buClr>
                <a:srgbClr val="FFCC99"/>
              </a:buClr>
              <a:buSzPct val="45000"/>
              <a:buFont typeface="StarSymbol" charset="0"/>
              <a:buChar char="&quot;"/>
              <a:tabLst>
                <a:tab pos="657225" algn="l"/>
                <a:tab pos="1312863" algn="l"/>
                <a:tab pos="1970088" algn="l"/>
                <a:tab pos="2627313" algn="l"/>
                <a:tab pos="3282950" algn="l"/>
              </a:tabLst>
              <a:defRPr/>
            </a:pPr>
            <a:r>
              <a:rPr lang="en-GB" sz="2000">
                <a:effectLst>
                  <a:outerShdw blurRad="38100" dist="38100" dir="2700000" algn="tl">
                    <a:srgbClr val="DDDDDD"/>
                  </a:outerShdw>
                </a:effectLst>
                <a:latin typeface="Comic Sans MS" charset="0"/>
              </a:rPr>
              <a:t>CEBAF polarized beam</a:t>
            </a:r>
            <a:endParaRPr lang="en-GB" sz="1800">
              <a:effectLst>
                <a:outerShdw blurRad="38100" dist="38100" dir="2700000" algn="tl">
                  <a:srgbClr val="DDDDDD"/>
                </a:outerShdw>
              </a:effectLst>
              <a:latin typeface="Comic Sans MS" charset="0"/>
            </a:endParaRPr>
          </a:p>
          <a:p>
            <a:pPr marL="782638" lvl="1" indent="-260350" defTabSz="828675" eaLnBrk="1">
              <a:lnSpc>
                <a:spcPct val="93000"/>
              </a:lnSpc>
              <a:spcAft>
                <a:spcPts val="1038"/>
              </a:spcAft>
              <a:buClr>
                <a:srgbClr val="FF0000"/>
              </a:buClr>
              <a:buSzPct val="75000"/>
              <a:buFont typeface="Times" charset="0"/>
              <a:buChar char="•"/>
              <a:tabLst>
                <a:tab pos="657225" algn="l"/>
                <a:tab pos="1312863" algn="l"/>
                <a:tab pos="1970088" algn="l"/>
                <a:tab pos="2627313" algn="l"/>
                <a:tab pos="3282950" algn="l"/>
              </a:tabLst>
              <a:defRPr/>
            </a:pPr>
            <a:r>
              <a:rPr lang="en-GB" sz="2000">
                <a:effectLst>
                  <a:outerShdw blurRad="38100" dist="38100" dir="2700000" algn="tl">
                    <a:srgbClr val="DDDDDD"/>
                  </a:outerShdw>
                </a:effectLst>
                <a:latin typeface="Comic Sans MS" charset="0"/>
                <a:ea typeface="Tahoma" charset="0"/>
                <a:cs typeface="Tahoma" charset="0"/>
              </a:rPr>
              <a:t>85 nA</a:t>
            </a:r>
          </a:p>
          <a:p>
            <a:pPr marL="782638" lvl="1" indent="-260350" defTabSz="828675" eaLnBrk="1">
              <a:lnSpc>
                <a:spcPct val="93000"/>
              </a:lnSpc>
              <a:spcAft>
                <a:spcPts val="1038"/>
              </a:spcAft>
              <a:buClr>
                <a:srgbClr val="FF0000"/>
              </a:buClr>
              <a:buSzPct val="75000"/>
              <a:buFont typeface="Times" charset="0"/>
              <a:buChar char="•"/>
              <a:tabLst>
                <a:tab pos="657225" algn="l"/>
                <a:tab pos="1312863" algn="l"/>
                <a:tab pos="1970088" algn="l"/>
                <a:tab pos="2627313" algn="l"/>
                <a:tab pos="3282950" algn="l"/>
              </a:tabLst>
              <a:defRPr/>
            </a:pPr>
            <a:r>
              <a:rPr lang="en-GB" sz="2000">
                <a:effectLst>
                  <a:outerShdw blurRad="38100" dist="38100" dir="2700000" algn="tl">
                    <a:srgbClr val="DDDDDD"/>
                  </a:outerShdw>
                </a:effectLst>
                <a:latin typeface="Comic Sans MS" charset="0"/>
                <a:ea typeface="Tahoma" charset="0"/>
                <a:cs typeface="Tahoma" charset="0"/>
              </a:rPr>
              <a:t>75% beam polarization</a:t>
            </a:r>
            <a:endParaRPr lang="en-GB" sz="1800">
              <a:effectLst>
                <a:outerShdw blurRad="38100" dist="38100" dir="2700000" algn="tl">
                  <a:srgbClr val="DDDDDD"/>
                </a:outerShdw>
              </a:effectLst>
              <a:latin typeface="Times New Roman" charset="0"/>
              <a:ea typeface="Tahoma" charset="0"/>
              <a:cs typeface="Tahoma" charset="0"/>
            </a:endParaRPr>
          </a:p>
        </p:txBody>
      </p:sp>
      <p:sp>
        <p:nvSpPr>
          <p:cNvPr id="197640" name="Rectangle 8"/>
          <p:cNvSpPr>
            <a:spLocks noChangeArrowheads="1"/>
          </p:cNvSpPr>
          <p:nvPr/>
        </p:nvSpPr>
        <p:spPr bwMode="auto">
          <a:xfrm>
            <a:off x="152400" y="152400"/>
            <a:ext cx="8763000" cy="685800"/>
          </a:xfrm>
          <a:prstGeom prst="rect">
            <a:avLst/>
          </a:prstGeom>
          <a:solidFill>
            <a:srgbClr val="000099"/>
          </a:solidFill>
          <a:ln w="9525">
            <a:noFill/>
            <a:miter lim="800000"/>
            <a:headEnd/>
            <a:tailEnd/>
          </a:ln>
          <a:effectLst>
            <a:outerShdw blurRad="63500" dist="74020" dir="2700000" algn="ctr" rotWithShape="0">
              <a:srgbClr val="000099">
                <a:alpha val="74998"/>
              </a:srgbClr>
            </a:outerShdw>
          </a:effectLst>
        </p:spPr>
        <p:txBody>
          <a:bodyPr anchor="ctr">
            <a:prstTxWarp prst="textNoShape">
              <a:avLst/>
            </a:prstTxWarp>
          </a:bodyPr>
          <a:lstStyle/>
          <a:p>
            <a:pPr algn="ctr">
              <a:defRPr/>
            </a:pPr>
            <a:r>
              <a:rPr lang="en-US" sz="3200">
                <a:solidFill>
                  <a:schemeClr val="bg1"/>
                </a:solidFill>
                <a:latin typeface="Comic Sans MS" charset="0"/>
              </a:rPr>
              <a:t>SANE experiment in Hall C</a:t>
            </a:r>
          </a:p>
        </p:txBody>
      </p:sp>
      <p:sp>
        <p:nvSpPr>
          <p:cNvPr id="61449" name="TextBox 8"/>
          <p:cNvSpPr txBox="1">
            <a:spLocks noChangeArrowheads="1"/>
          </p:cNvSpPr>
          <p:nvPr/>
        </p:nvSpPr>
        <p:spPr bwMode="auto">
          <a:xfrm>
            <a:off x="3352800" y="6019800"/>
            <a:ext cx="5441950" cy="461963"/>
          </a:xfrm>
          <a:prstGeom prst="rect">
            <a:avLst/>
          </a:prstGeom>
          <a:noFill/>
          <a:ln w="9525">
            <a:noFill/>
            <a:miter lim="800000"/>
            <a:headEnd/>
            <a:tailEnd/>
          </a:ln>
        </p:spPr>
        <p:txBody>
          <a:bodyPr wrap="none">
            <a:prstTxWarp prst="textNoShape">
              <a:avLst/>
            </a:prstTxWarp>
            <a:spAutoFit/>
          </a:bodyPr>
          <a:lstStyle/>
          <a:p>
            <a:r>
              <a:rPr lang="en-US">
                <a:latin typeface="Comic Sans MS" pitchFamily="-107" charset="0"/>
                <a:ea typeface="Comic Sans MS" pitchFamily="-107" charset="0"/>
                <a:cs typeface="Comic Sans MS" pitchFamily="-107" charset="0"/>
              </a:rPr>
              <a:t>Experiment Ran  January-March 09</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3" descr="SANE107g_Page_06_Image_0001"/>
          <p:cNvPicPr>
            <a:picLocks noChangeAspect="1" noChangeArrowheads="1"/>
          </p:cNvPicPr>
          <p:nvPr/>
        </p:nvPicPr>
        <p:blipFill>
          <a:blip r:embed="rId3"/>
          <a:srcRect/>
          <a:stretch>
            <a:fillRect/>
          </a:stretch>
        </p:blipFill>
        <p:spPr bwMode="auto">
          <a:xfrm>
            <a:off x="4452737" y="838200"/>
            <a:ext cx="4691263" cy="3120286"/>
          </a:xfrm>
          <a:prstGeom prst="rect">
            <a:avLst/>
          </a:prstGeom>
          <a:noFill/>
          <a:ln w="9525">
            <a:noFill/>
            <a:miter lim="800000"/>
            <a:headEnd/>
            <a:tailEnd/>
          </a:ln>
        </p:spPr>
      </p:pic>
      <p:sp>
        <p:nvSpPr>
          <p:cNvPr id="67588" name="Rectangle 4"/>
          <p:cNvSpPr>
            <a:spLocks noGrp="1" noChangeArrowheads="1"/>
          </p:cNvSpPr>
          <p:nvPr>
            <p:ph type="title"/>
          </p:nvPr>
        </p:nvSpPr>
        <p:spPr>
          <a:xfrm>
            <a:off x="381000" y="152400"/>
            <a:ext cx="8534400" cy="685800"/>
          </a:xfrm>
        </p:spPr>
        <p:txBody>
          <a:bodyPr/>
          <a:lstStyle/>
          <a:p>
            <a:pPr eaLnBrk="1" hangingPunct="1"/>
            <a:r>
              <a:rPr lang="en-US" sz="2800" dirty="0" smtClean="0">
                <a:ea typeface="ＭＳ Ｐゴシック" pitchFamily="-107" charset="-128"/>
                <a:cs typeface="ＭＳ Ｐゴシック" pitchFamily="-107" charset="-128"/>
              </a:rPr>
              <a:t>SANE </a:t>
            </a:r>
            <a:r>
              <a:rPr lang="en-US" sz="2800" dirty="0">
                <a:ea typeface="ＭＳ Ｐゴシック" pitchFamily="-107" charset="-128"/>
                <a:cs typeface="ＭＳ Ｐゴシック" pitchFamily="-107" charset="-128"/>
              </a:rPr>
              <a:t>d</a:t>
            </a:r>
            <a:r>
              <a:rPr lang="en-US" sz="2800" baseline="-25000" dirty="0">
                <a:ea typeface="ＭＳ Ｐゴシック" pitchFamily="-107" charset="-128"/>
                <a:cs typeface="ＭＳ Ｐゴシック" pitchFamily="-107" charset="-128"/>
              </a:rPr>
              <a:t>2</a:t>
            </a:r>
            <a:r>
              <a:rPr lang="en-US" sz="2800" baseline="30000" dirty="0">
                <a:ea typeface="ＭＳ Ｐゴシック" pitchFamily="-107" charset="-128"/>
                <a:cs typeface="ＭＳ Ｐゴシック" pitchFamily="-107" charset="-128"/>
              </a:rPr>
              <a:t>p</a:t>
            </a:r>
            <a:r>
              <a:rPr lang="en-US" sz="2800" dirty="0">
                <a:ea typeface="ＭＳ Ｐゴシック" pitchFamily="-107" charset="-128"/>
                <a:cs typeface="ＭＳ Ｐゴシック" pitchFamily="-107" charset="-128"/>
              </a:rPr>
              <a:t> projection in Hall C</a:t>
            </a:r>
          </a:p>
        </p:txBody>
      </p:sp>
      <p:pic>
        <p:nvPicPr>
          <p:cNvPr id="6" name="Picture 5" descr="A_Ahmidouch_Diffraction_2010_Page_12_Image_0001.jpg"/>
          <p:cNvPicPr>
            <a:picLocks noChangeAspect="1"/>
          </p:cNvPicPr>
          <p:nvPr/>
        </p:nvPicPr>
        <p:blipFill>
          <a:blip r:embed="rId4"/>
          <a:stretch>
            <a:fillRect/>
          </a:stretch>
        </p:blipFill>
        <p:spPr>
          <a:xfrm>
            <a:off x="1" y="3692821"/>
            <a:ext cx="4329089" cy="2976548"/>
          </a:xfrm>
          <a:prstGeom prst="rect">
            <a:avLst/>
          </a:prstGeom>
        </p:spPr>
      </p:pic>
      <p:pic>
        <p:nvPicPr>
          <p:cNvPr id="7" name="Picture 6" descr="A_Ahmidouch_Diffraction_2010_Page_09_Image_0001.jpg"/>
          <p:cNvPicPr>
            <a:picLocks noChangeAspect="1"/>
          </p:cNvPicPr>
          <p:nvPr/>
        </p:nvPicPr>
        <p:blipFill>
          <a:blip r:embed="rId5"/>
          <a:stretch>
            <a:fillRect/>
          </a:stretch>
        </p:blipFill>
        <p:spPr>
          <a:xfrm>
            <a:off x="4705070" y="3958486"/>
            <a:ext cx="4210330" cy="2899514"/>
          </a:xfrm>
          <a:prstGeom prst="rect">
            <a:avLst/>
          </a:prstGeom>
        </p:spPr>
      </p:pic>
      <p:sp>
        <p:nvSpPr>
          <p:cNvPr id="8" name="TextBox 4"/>
          <p:cNvSpPr txBox="1">
            <a:spLocks noChangeArrowheads="1"/>
          </p:cNvSpPr>
          <p:nvPr/>
        </p:nvSpPr>
        <p:spPr bwMode="auto">
          <a:xfrm>
            <a:off x="1" y="838200"/>
            <a:ext cx="4329089" cy="2308324"/>
          </a:xfrm>
          <a:prstGeom prst="rect">
            <a:avLst/>
          </a:prstGeom>
          <a:noFill/>
          <a:ln w="9525">
            <a:noFill/>
            <a:miter lim="800000"/>
            <a:headEnd/>
            <a:tailEnd/>
          </a:ln>
        </p:spPr>
        <p:txBody>
          <a:bodyPr wrap="square">
            <a:prstTxWarp prst="textNoShape">
              <a:avLst/>
            </a:prstTxWarp>
            <a:spAutoFit/>
          </a:bodyPr>
          <a:lstStyle/>
          <a:p>
            <a:r>
              <a:rPr lang="en-US" sz="1600" dirty="0">
                <a:solidFill>
                  <a:srgbClr val="000000"/>
                </a:solidFill>
                <a:latin typeface="Arial" pitchFamily="-107" charset="0"/>
              </a:rPr>
              <a:t>Spokespeople:</a:t>
            </a:r>
          </a:p>
          <a:p>
            <a:r>
              <a:rPr lang="en-US" sz="1600" dirty="0">
                <a:solidFill>
                  <a:srgbClr val="FF0066"/>
                </a:solidFill>
                <a:latin typeface="Arial" pitchFamily="-107" charset="0"/>
              </a:rPr>
              <a:t>O. </a:t>
            </a:r>
            <a:r>
              <a:rPr lang="en-US" sz="1600" dirty="0" err="1">
                <a:solidFill>
                  <a:srgbClr val="FF0066"/>
                </a:solidFill>
                <a:latin typeface="Arial" pitchFamily="-107" charset="0"/>
              </a:rPr>
              <a:t>Rondon</a:t>
            </a:r>
            <a:r>
              <a:rPr lang="en-US" sz="1600" dirty="0">
                <a:solidFill>
                  <a:srgbClr val="FF0066"/>
                </a:solidFill>
                <a:latin typeface="Arial" pitchFamily="-107" charset="0"/>
              </a:rPr>
              <a:t>, S. </a:t>
            </a:r>
            <a:r>
              <a:rPr lang="en-US" sz="1600" dirty="0" err="1">
                <a:solidFill>
                  <a:srgbClr val="FF0066"/>
                </a:solidFill>
                <a:latin typeface="Arial" pitchFamily="-107" charset="0"/>
              </a:rPr>
              <a:t>Choi</a:t>
            </a:r>
            <a:r>
              <a:rPr lang="en-US" sz="1600" dirty="0">
                <a:solidFill>
                  <a:srgbClr val="FF0066"/>
                </a:solidFill>
                <a:latin typeface="Arial" pitchFamily="-107" charset="0"/>
              </a:rPr>
              <a:t>, M. Jones,, Z.-E. M</a:t>
            </a:r>
          </a:p>
          <a:p>
            <a:endParaRPr lang="en-US" sz="1600" dirty="0">
              <a:solidFill>
                <a:srgbClr val="FF0066"/>
              </a:solidFill>
              <a:latin typeface="Arial" pitchFamily="-107" charset="0"/>
            </a:endParaRPr>
          </a:p>
          <a:p>
            <a:r>
              <a:rPr lang="en-US" sz="1600" dirty="0">
                <a:solidFill>
                  <a:srgbClr val="000000"/>
                </a:solidFill>
                <a:latin typeface="Arial" pitchFamily="-107" charset="0"/>
              </a:rPr>
              <a:t>Students:</a:t>
            </a:r>
          </a:p>
          <a:p>
            <a:r>
              <a:rPr lang="en-US" sz="1600" dirty="0" smtClean="0">
                <a:solidFill>
                  <a:srgbClr val="FF0066"/>
                </a:solidFill>
                <a:latin typeface="Arial" pitchFamily="-107" charset="0"/>
              </a:rPr>
              <a:t>Whitney </a:t>
            </a:r>
            <a:r>
              <a:rPr lang="en-US" sz="1600" dirty="0">
                <a:solidFill>
                  <a:srgbClr val="FF0066"/>
                </a:solidFill>
                <a:latin typeface="Arial" pitchFamily="-107" charset="0"/>
              </a:rPr>
              <a:t>Armstrong, </a:t>
            </a:r>
            <a:r>
              <a:rPr lang="en-US" sz="1600" dirty="0" err="1">
                <a:solidFill>
                  <a:srgbClr val="FF0066"/>
                </a:solidFill>
                <a:latin typeface="Arial" pitchFamily="-107" charset="0"/>
              </a:rPr>
              <a:t>Hoo</a:t>
            </a:r>
            <a:r>
              <a:rPr lang="en-US" sz="1600" dirty="0">
                <a:solidFill>
                  <a:srgbClr val="FF0066"/>
                </a:solidFill>
                <a:latin typeface="Arial" pitchFamily="-107" charset="0"/>
              </a:rPr>
              <a:t> Kang, </a:t>
            </a:r>
            <a:r>
              <a:rPr lang="en-US" sz="1600" dirty="0" err="1">
                <a:solidFill>
                  <a:srgbClr val="FF0066"/>
                </a:solidFill>
                <a:latin typeface="Arial" pitchFamily="-107" charset="0"/>
              </a:rPr>
              <a:t>Aneesha</a:t>
            </a:r>
            <a:r>
              <a:rPr lang="en-US" sz="1600" dirty="0">
                <a:solidFill>
                  <a:srgbClr val="FF0066"/>
                </a:solidFill>
                <a:latin typeface="Arial" pitchFamily="-107" charset="0"/>
              </a:rPr>
              <a:t> </a:t>
            </a:r>
            <a:r>
              <a:rPr lang="en-US" sz="1600" dirty="0" err="1">
                <a:solidFill>
                  <a:srgbClr val="FF0066"/>
                </a:solidFill>
                <a:latin typeface="Arial" pitchFamily="-107" charset="0"/>
              </a:rPr>
              <a:t>Liyanage</a:t>
            </a:r>
            <a:r>
              <a:rPr lang="en-US" sz="1600" dirty="0">
                <a:solidFill>
                  <a:srgbClr val="FF0066"/>
                </a:solidFill>
                <a:latin typeface="Arial" pitchFamily="-107" charset="0"/>
              </a:rPr>
              <a:t>, </a:t>
            </a:r>
          </a:p>
          <a:p>
            <a:r>
              <a:rPr lang="en-US" sz="1600" dirty="0">
                <a:solidFill>
                  <a:srgbClr val="FF0066"/>
                </a:solidFill>
                <a:latin typeface="Arial" pitchFamily="-107" charset="0"/>
              </a:rPr>
              <a:t>James Maxwell, Jonathan Mulholland</a:t>
            </a:r>
          </a:p>
          <a:p>
            <a:endParaRPr lang="en-US" sz="1600" dirty="0">
              <a:solidFill>
                <a:srgbClr val="000000"/>
              </a:solidFill>
              <a:latin typeface="Arial" pitchFamily="-107" charset="0"/>
            </a:endParaRPr>
          </a:p>
          <a:p>
            <a:r>
              <a:rPr lang="en-US" sz="1600" dirty="0">
                <a:solidFill>
                  <a:srgbClr val="000000"/>
                </a:solidFill>
                <a:latin typeface="Arial" pitchFamily="-107" charset="0"/>
              </a:rPr>
              <a:t>and the Hall C collaboration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44600"/>
            <a:ext cx="8229600" cy="5111750"/>
          </a:xfrm>
        </p:spPr>
        <p:txBody>
          <a:bodyPr>
            <a:normAutofit lnSpcReduction="10000"/>
          </a:bodyPr>
          <a:lstStyle/>
          <a:p>
            <a:r>
              <a:rPr lang="en-US" sz="2000" dirty="0" smtClean="0">
                <a:solidFill>
                  <a:srgbClr val="000090"/>
                </a:solidFill>
              </a:rPr>
              <a:t>Determine the valence </a:t>
            </a:r>
            <a:r>
              <a:rPr lang="en-US" sz="2000" i="1" dirty="0" smtClean="0">
                <a:solidFill>
                  <a:srgbClr val="FF0000"/>
                </a:solidFill>
              </a:rPr>
              <a:t>up</a:t>
            </a:r>
            <a:r>
              <a:rPr lang="en-US" sz="2000" dirty="0" smtClean="0">
                <a:solidFill>
                  <a:srgbClr val="000090"/>
                </a:solidFill>
              </a:rPr>
              <a:t> and </a:t>
            </a:r>
            <a:r>
              <a:rPr lang="en-US" sz="2000" i="1" dirty="0" err="1" smtClean="0">
                <a:solidFill>
                  <a:srgbClr val="FF0000"/>
                </a:solidFill>
              </a:rPr>
              <a:t>d</a:t>
            </a:r>
            <a:r>
              <a:rPr lang="en-US" sz="2000" dirty="0" smtClean="0"/>
              <a:t> </a:t>
            </a:r>
            <a:r>
              <a:rPr lang="en-US" sz="2000" dirty="0" smtClean="0">
                <a:solidFill>
                  <a:srgbClr val="FF0000"/>
                </a:solidFill>
              </a:rPr>
              <a:t>quark</a:t>
            </a:r>
            <a:r>
              <a:rPr lang="en-US" sz="2000" dirty="0" smtClean="0"/>
              <a:t> </a:t>
            </a:r>
            <a:r>
              <a:rPr lang="en-US" sz="2000" dirty="0" err="1" smtClean="0"/>
              <a:t>helicity</a:t>
            </a:r>
            <a:r>
              <a:rPr lang="en-US" sz="2000" dirty="0" smtClean="0"/>
              <a:t> dependent </a:t>
            </a:r>
            <a:r>
              <a:rPr lang="en-US" sz="2000" dirty="0" smtClean="0">
                <a:solidFill>
                  <a:srgbClr val="000090"/>
                </a:solidFill>
              </a:rPr>
              <a:t>distributions to the highest possible </a:t>
            </a:r>
            <a:r>
              <a:rPr lang="en-US" sz="2000" i="1" dirty="0" err="1" smtClean="0">
                <a:solidFill>
                  <a:srgbClr val="000090"/>
                </a:solidFill>
                <a:latin typeface="Times"/>
                <a:cs typeface="Times"/>
              </a:rPr>
              <a:t>x</a:t>
            </a:r>
            <a:r>
              <a:rPr lang="en-US" sz="2000" i="1" dirty="0" smtClean="0">
                <a:solidFill>
                  <a:srgbClr val="000090"/>
                </a:solidFill>
                <a:latin typeface="Times"/>
                <a:cs typeface="Times"/>
              </a:rPr>
              <a:t> </a:t>
            </a:r>
          </a:p>
          <a:p>
            <a:endParaRPr lang="en-US" sz="2000" i="1" dirty="0" smtClean="0">
              <a:solidFill>
                <a:srgbClr val="000090"/>
              </a:solidFill>
              <a:latin typeface="Times"/>
              <a:cs typeface="Times"/>
            </a:endParaRPr>
          </a:p>
          <a:p>
            <a:r>
              <a:rPr lang="en-US" sz="2000" dirty="0" smtClean="0">
                <a:solidFill>
                  <a:srgbClr val="000090"/>
                </a:solidFill>
              </a:rPr>
              <a:t>Impact:</a:t>
            </a:r>
          </a:p>
          <a:p>
            <a:endParaRPr lang="en-US" sz="2000" dirty="0" smtClean="0">
              <a:solidFill>
                <a:srgbClr val="000090"/>
              </a:solidFill>
            </a:endParaRPr>
          </a:p>
          <a:p>
            <a:pPr lvl="1"/>
            <a:r>
              <a:rPr lang="en-US" sz="2000" dirty="0" smtClean="0">
                <a:solidFill>
                  <a:srgbClr val="000090"/>
                </a:solidFill>
              </a:rPr>
              <a:t>Test our understanding of the nucleon spin structure when the struck quark carries most of the nucleon momentum.</a:t>
            </a:r>
          </a:p>
          <a:p>
            <a:pPr lvl="1"/>
            <a:endParaRPr lang="en-US" sz="2000" dirty="0" smtClean="0">
              <a:solidFill>
                <a:srgbClr val="000090"/>
              </a:solidFill>
            </a:endParaRPr>
          </a:p>
          <a:p>
            <a:pPr lvl="2"/>
            <a:r>
              <a:rPr lang="en-US" sz="2000" dirty="0" smtClean="0">
                <a:solidFill>
                  <a:srgbClr val="000090"/>
                </a:solidFill>
              </a:rPr>
              <a:t>Ratios              and               can be predicted in </a:t>
            </a:r>
            <a:r>
              <a:rPr lang="en-US" sz="2000" dirty="0" err="1" smtClean="0">
                <a:solidFill>
                  <a:srgbClr val="000090"/>
                </a:solidFill>
              </a:rPr>
              <a:t>pQCD</a:t>
            </a:r>
            <a:r>
              <a:rPr lang="en-US" sz="2000" dirty="0" smtClean="0">
                <a:solidFill>
                  <a:srgbClr val="000090"/>
                </a:solidFill>
              </a:rPr>
              <a:t> and quark models</a:t>
            </a:r>
          </a:p>
          <a:p>
            <a:pPr lvl="1"/>
            <a:endParaRPr lang="en-US" sz="1800" dirty="0" smtClean="0">
              <a:solidFill>
                <a:srgbClr val="000090"/>
              </a:solidFill>
            </a:endParaRPr>
          </a:p>
          <a:p>
            <a:pPr lvl="1"/>
            <a:r>
              <a:rPr lang="en-US" sz="2000" dirty="0" smtClean="0">
                <a:solidFill>
                  <a:srgbClr val="000090"/>
                </a:solidFill>
              </a:rPr>
              <a:t>Construct higher moments of structure functions and connect with matrix element of quarks and gluon fields</a:t>
            </a:r>
          </a:p>
          <a:p>
            <a:pPr lvl="2"/>
            <a:r>
              <a:rPr lang="en-US" sz="2000" dirty="0" smtClean="0">
                <a:solidFill>
                  <a:srgbClr val="000090"/>
                </a:solidFill>
              </a:rPr>
              <a:t> test Lattice QCD</a:t>
            </a:r>
          </a:p>
          <a:p>
            <a:pPr lvl="1">
              <a:buNone/>
            </a:pPr>
            <a:r>
              <a:rPr lang="en-US" sz="1600" dirty="0" smtClean="0">
                <a:solidFill>
                  <a:srgbClr val="000090"/>
                </a:solidFill>
              </a:rPr>
              <a:t> </a:t>
            </a:r>
            <a:endParaRPr lang="en-US" sz="1600" dirty="0">
              <a:solidFill>
                <a:srgbClr val="000090"/>
              </a:solidFill>
            </a:endParaRPr>
          </a:p>
        </p:txBody>
      </p:sp>
      <p:sp>
        <p:nvSpPr>
          <p:cNvPr id="2" name="Date Placeholder 1"/>
          <p:cNvSpPr>
            <a:spLocks noGrp="1"/>
          </p:cNvSpPr>
          <p:nvPr>
            <p:ph type="dt" sz="half" idx="10"/>
          </p:nvPr>
        </p:nvSpPr>
        <p:spPr/>
        <p:txBody>
          <a:bodyPr/>
          <a:lstStyle/>
          <a:p>
            <a:fld id="{EF3BA0B2-49FB-274C-B32E-6933ADD25DC4}" type="datetime1">
              <a:rPr lang="en-US" smtClean="0"/>
              <a:pPr/>
              <a:t>10/15/10</a:t>
            </a:fld>
            <a:endParaRPr lang="en-US"/>
          </a:p>
        </p:txBody>
      </p:sp>
      <p:sp>
        <p:nvSpPr>
          <p:cNvPr id="3" name="Footer Placeholder 2"/>
          <p:cNvSpPr>
            <a:spLocks noGrp="1"/>
          </p:cNvSpPr>
          <p:nvPr>
            <p:ph type="ftr" sz="quarter" idx="11"/>
          </p:nvPr>
        </p:nvSpPr>
        <p:spPr/>
        <p:txBody>
          <a:bodyPr/>
          <a:lstStyle/>
          <a:p>
            <a:r>
              <a:rPr lang="en-US" smtClean="0"/>
              <a:t>HIX2010, Newport News, VA</a:t>
            </a:r>
            <a:endParaRPr lang="en-US"/>
          </a:p>
        </p:txBody>
      </p:sp>
      <p:sp>
        <p:nvSpPr>
          <p:cNvPr id="5" name="Title 1"/>
          <p:cNvSpPr txBox="1">
            <a:spLocks/>
          </p:cNvSpPr>
          <p:nvPr/>
        </p:nvSpPr>
        <p:spPr>
          <a:xfrm>
            <a:off x="190500" y="97372"/>
            <a:ext cx="8572500" cy="567255"/>
          </a:xfrm>
          <a:prstGeom prst="rect">
            <a:avLst/>
          </a:prstGeom>
          <a:solidFill>
            <a:srgbClr val="000090"/>
          </a:solidFill>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Comic Sans MS"/>
                <a:ea typeface="+mj-ea"/>
                <a:cs typeface="Comic Sans MS"/>
              </a:rPr>
              <a:t>Longitudinal </a:t>
            </a:r>
            <a:r>
              <a:rPr lang="en-US" sz="2800" dirty="0" smtClean="0">
                <a:solidFill>
                  <a:schemeClr val="bg1"/>
                </a:solidFill>
                <a:latin typeface="Comic Sans MS"/>
                <a:ea typeface="+mj-ea"/>
                <a:cs typeface="Comic Sans MS"/>
              </a:rPr>
              <a:t>S</a:t>
            </a:r>
            <a:r>
              <a:rPr kumimoji="0" lang="en-US" sz="2800" b="0" i="0" u="none" strike="noStrike" kern="1200" cap="none" spc="0" normalizeH="0" baseline="0" noProof="0" dirty="0" smtClean="0">
                <a:ln>
                  <a:noFill/>
                </a:ln>
                <a:solidFill>
                  <a:schemeClr val="bg1"/>
                </a:solidFill>
                <a:effectLst/>
                <a:uLnTx/>
                <a:uFillTx/>
                <a:latin typeface="Comic Sans MS"/>
                <a:ea typeface="+mj-ea"/>
                <a:cs typeface="Comic Sans MS"/>
              </a:rPr>
              <a:t>pin </a:t>
            </a:r>
            <a:r>
              <a:rPr lang="en-US" sz="2800" dirty="0" smtClean="0">
                <a:solidFill>
                  <a:schemeClr val="bg1"/>
                </a:solidFill>
                <a:latin typeface="Comic Sans MS"/>
                <a:ea typeface="+mj-ea"/>
                <a:cs typeface="Comic Sans MS"/>
              </a:rPr>
              <a:t>S</a:t>
            </a:r>
            <a:r>
              <a:rPr kumimoji="0" lang="en-US" sz="2800" b="0" i="0" u="none" strike="noStrike" kern="1200" cap="none" spc="0" normalizeH="0" baseline="0" noProof="0" dirty="0" err="1" smtClean="0">
                <a:ln>
                  <a:noFill/>
                </a:ln>
                <a:solidFill>
                  <a:schemeClr val="bg1"/>
                </a:solidFill>
                <a:effectLst/>
                <a:uLnTx/>
                <a:uFillTx/>
                <a:latin typeface="Comic Sans MS"/>
                <a:ea typeface="+mj-ea"/>
                <a:cs typeface="Comic Sans MS"/>
              </a:rPr>
              <a:t>tructure</a:t>
            </a:r>
            <a:r>
              <a:rPr kumimoji="0" lang="en-US" sz="2800" b="0" i="0" u="none" strike="noStrike" kern="1200" cap="none" spc="0" normalizeH="0" baseline="0" noProof="0" dirty="0" smtClean="0">
                <a:ln>
                  <a:noFill/>
                </a:ln>
                <a:solidFill>
                  <a:schemeClr val="bg1"/>
                </a:solidFill>
                <a:effectLst/>
                <a:uLnTx/>
                <a:uFillTx/>
                <a:latin typeface="Comic Sans MS"/>
                <a:ea typeface="+mj-ea"/>
                <a:cs typeface="Comic Sans MS"/>
              </a:rPr>
              <a:t> at Large </a:t>
            </a:r>
            <a:r>
              <a:rPr kumimoji="0" lang="en-US" sz="2800" b="0" i="0" u="none" strike="noStrike" kern="1200" cap="none" spc="0" normalizeH="0" baseline="0" noProof="0" dirty="0" err="1" smtClean="0">
                <a:ln>
                  <a:noFill/>
                </a:ln>
                <a:solidFill>
                  <a:schemeClr val="bg1"/>
                </a:solidFill>
                <a:effectLst/>
                <a:uLnTx/>
                <a:uFillTx/>
                <a:latin typeface="Comic Sans MS"/>
                <a:ea typeface="+mj-ea"/>
                <a:cs typeface="Comic Sans MS"/>
              </a:rPr>
              <a:t>x</a:t>
            </a:r>
            <a:endParaRPr kumimoji="0" lang="en-US" sz="2800" b="0" i="0" u="none" strike="noStrike" kern="1200" cap="none" spc="0" normalizeH="0" baseline="0" noProof="0" dirty="0">
              <a:ln>
                <a:noFill/>
              </a:ln>
              <a:solidFill>
                <a:schemeClr val="bg1"/>
              </a:solidFill>
              <a:effectLst/>
              <a:uLnTx/>
              <a:uFillTx/>
              <a:latin typeface="Comic Sans MS"/>
              <a:ea typeface="+mj-ea"/>
              <a:cs typeface="Comic Sans MS"/>
            </a:endParaRPr>
          </a:p>
        </p:txBody>
      </p:sp>
      <p:pic>
        <p:nvPicPr>
          <p:cNvPr id="8" name="Picture 7"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83367" y="3905250"/>
            <a:ext cx="622300" cy="2667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689350" y="3905250"/>
            <a:ext cx="596900" cy="266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1"/>
          <p:cNvPicPr>
            <a:picLocks noChangeAspect="1" noChangeArrowheads="1"/>
          </p:cNvPicPr>
          <p:nvPr/>
        </p:nvPicPr>
        <p:blipFill>
          <a:blip r:embed="rId3"/>
          <a:srcRect/>
          <a:stretch>
            <a:fillRect/>
          </a:stretch>
        </p:blipFill>
        <p:spPr bwMode="auto">
          <a:xfrm>
            <a:off x="450850" y="779463"/>
            <a:ext cx="5898271" cy="4116387"/>
          </a:xfrm>
          <a:prstGeom prst="rect">
            <a:avLst/>
          </a:prstGeom>
          <a:noFill/>
          <a:ln w="9525">
            <a:noFill/>
            <a:round/>
            <a:headEnd/>
            <a:tailEnd/>
          </a:ln>
        </p:spPr>
      </p:pic>
      <p:sp>
        <p:nvSpPr>
          <p:cNvPr id="73731" name="AutoShape 2"/>
          <p:cNvSpPr>
            <a:spLocks noChangeArrowheads="1"/>
          </p:cNvSpPr>
          <p:nvPr/>
        </p:nvSpPr>
        <p:spPr bwMode="auto">
          <a:xfrm>
            <a:off x="5990346" y="1481138"/>
            <a:ext cx="2852737" cy="2166937"/>
          </a:xfrm>
          <a:prstGeom prst="roundRect">
            <a:avLst>
              <a:gd name="adj" fmla="val 69"/>
            </a:avLst>
          </a:prstGeom>
          <a:solidFill>
            <a:srgbClr val="CCCCFF"/>
          </a:solidFill>
          <a:ln w="9525">
            <a:solidFill>
              <a:srgbClr val="000000"/>
            </a:solidFill>
            <a:round/>
            <a:headEnd/>
            <a:tailEnd/>
          </a:ln>
        </p:spPr>
        <p:txBody>
          <a:bodyPr wrap="none" anchor="ctr">
            <a:prstTxWarp prst="textNoShape">
              <a:avLst/>
            </a:prstTxWarp>
          </a:bodyPr>
          <a:lstStyle/>
          <a:p>
            <a:endParaRPr lang="en-US"/>
          </a:p>
        </p:txBody>
      </p:sp>
      <p:sp>
        <p:nvSpPr>
          <p:cNvPr id="73732" name="AutoShape 3"/>
          <p:cNvSpPr>
            <a:spLocks noChangeArrowheads="1"/>
          </p:cNvSpPr>
          <p:nvPr/>
        </p:nvSpPr>
        <p:spPr bwMode="auto">
          <a:xfrm>
            <a:off x="612775" y="4895850"/>
            <a:ext cx="7924800" cy="1962150"/>
          </a:xfrm>
          <a:prstGeom prst="roundRect">
            <a:avLst>
              <a:gd name="adj" fmla="val 79"/>
            </a:avLst>
          </a:prstGeom>
          <a:solidFill>
            <a:srgbClr val="CCCCFF"/>
          </a:solidFill>
          <a:ln w="9525">
            <a:solidFill>
              <a:srgbClr val="000000"/>
            </a:solidFill>
            <a:round/>
            <a:headEnd/>
            <a:tailEnd/>
          </a:ln>
        </p:spPr>
        <p:txBody>
          <a:bodyPr wrap="none" anchor="ctr">
            <a:prstTxWarp prst="textNoShape">
              <a:avLst/>
            </a:prstTxWarp>
          </a:bodyPr>
          <a:lstStyle/>
          <a:p>
            <a:endParaRPr lang="en-US"/>
          </a:p>
        </p:txBody>
      </p:sp>
      <p:sp>
        <p:nvSpPr>
          <p:cNvPr id="34820" name="Rectangle 4"/>
          <p:cNvSpPr>
            <a:spLocks noGrp="1" noChangeArrowheads="1"/>
          </p:cNvSpPr>
          <p:nvPr>
            <p:ph type="title" idx="4294967295"/>
          </p:nvPr>
        </p:nvSpPr>
        <p:spPr>
          <a:xfrm>
            <a:off x="0" y="58738"/>
            <a:ext cx="9144000" cy="635000"/>
          </a:xfrm>
          <a:solidFill>
            <a:srgbClr val="0000CC"/>
          </a:solidFill>
          <a:ln w="9360">
            <a:solidFill>
              <a:srgbClr val="0000CC"/>
            </a:solidFill>
          </a:ln>
          <a:effec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ea typeface="ＭＳ Ｐゴシック" pitchFamily="-111" charset="-128"/>
                <a:cs typeface="ＭＳ Ｐゴシック" pitchFamily="-111" charset="-128"/>
              </a:rPr>
              <a:t>Projected x</a:t>
            </a:r>
            <a:r>
              <a:rPr lang="en-US" baseline="33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g</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(x,Q</a:t>
            </a:r>
            <a:r>
              <a:rPr lang="en-US" baseline="33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results for Hall C</a:t>
            </a:r>
          </a:p>
        </p:txBody>
      </p:sp>
      <p:sp>
        <p:nvSpPr>
          <p:cNvPr id="73734" name="Rectangle 5"/>
          <p:cNvSpPr>
            <a:spLocks noGrp="1" noChangeArrowheads="1"/>
          </p:cNvSpPr>
          <p:nvPr>
            <p:ph type="body" idx="4294967295"/>
          </p:nvPr>
        </p:nvSpPr>
        <p:spPr>
          <a:xfrm>
            <a:off x="806450" y="5275262"/>
            <a:ext cx="7620000" cy="1582738"/>
          </a:xfrm>
        </p:spPr>
        <p:txBody>
          <a:bodyPr lIns="90000" tIns="46800" rIns="90000" bIns="46800"/>
          <a:lstStyle/>
          <a:p>
            <a:pPr marL="341313" indent="-341313">
              <a:spcBef>
                <a:spcPts val="450"/>
              </a:spcBef>
              <a:buSzPct val="160000"/>
              <a:buFont typeface="Comic Sans MS" pitchFamily="-107"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FF0066"/>
                </a:solidFill>
                <a:ea typeface="ＭＳ Ｐゴシック" pitchFamily="-107" charset="-128"/>
                <a:cs typeface="ＭＳ Ｐゴシック" pitchFamily="-107" charset="-128"/>
              </a:rPr>
              <a:t>g</a:t>
            </a:r>
            <a:r>
              <a:rPr lang="en-US" sz="1800" baseline="-25000" dirty="0">
                <a:solidFill>
                  <a:srgbClr val="FF0066"/>
                </a:solidFill>
                <a:ea typeface="ＭＳ Ｐゴシック" pitchFamily="-107" charset="-128"/>
                <a:cs typeface="ＭＳ Ｐゴシック" pitchFamily="-107" charset="-128"/>
              </a:rPr>
              <a:t>2 </a:t>
            </a:r>
            <a:r>
              <a:rPr lang="en-US" sz="1800" dirty="0">
                <a:solidFill>
                  <a:srgbClr val="FF0066"/>
                </a:solidFill>
                <a:ea typeface="ＭＳ Ｐゴシック" pitchFamily="-107" charset="-128"/>
                <a:cs typeface="ＭＳ Ｐゴシック" pitchFamily="-107" charset="-128"/>
              </a:rPr>
              <a:t> for </a:t>
            </a:r>
            <a:r>
              <a:rPr lang="en-US" sz="1800" baseline="30000" dirty="0">
                <a:solidFill>
                  <a:srgbClr val="FF0066"/>
                </a:solidFill>
                <a:ea typeface="ＭＳ Ｐゴシック" pitchFamily="-107" charset="-128"/>
                <a:cs typeface="ＭＳ Ｐゴシック" pitchFamily="-107" charset="-128"/>
              </a:rPr>
              <a:t>3</a:t>
            </a:r>
            <a:r>
              <a:rPr lang="en-US" sz="1800" dirty="0">
                <a:solidFill>
                  <a:srgbClr val="FF0066"/>
                </a:solidFill>
                <a:ea typeface="ＭＳ Ｐゴシック" pitchFamily="-107" charset="-128"/>
                <a:cs typeface="ＭＳ Ｐゴシック" pitchFamily="-107" charset="-128"/>
              </a:rPr>
              <a:t>He is extracted directly from </a:t>
            </a:r>
            <a:r>
              <a:rPr lang="en-US" sz="1800" dirty="0">
                <a:solidFill>
                  <a:srgbClr val="0000CC"/>
                </a:solidFill>
                <a:ea typeface="ＭＳ Ｐゴシック" pitchFamily="-107" charset="-128"/>
                <a:cs typeface="ＭＳ Ｐゴシック" pitchFamily="-107" charset="-128"/>
              </a:rPr>
              <a:t>L</a:t>
            </a:r>
            <a:r>
              <a:rPr lang="en-US" sz="1800" dirty="0">
                <a:solidFill>
                  <a:srgbClr val="FF0066"/>
                </a:solidFill>
                <a:ea typeface="ＭＳ Ｐゴシック" pitchFamily="-107" charset="-128"/>
                <a:cs typeface="ＭＳ Ｐゴシック" pitchFamily="-107" charset="-128"/>
              </a:rPr>
              <a:t> and </a:t>
            </a:r>
            <a:r>
              <a:rPr lang="en-US" sz="1800" dirty="0">
                <a:solidFill>
                  <a:srgbClr val="008000"/>
                </a:solidFill>
                <a:ea typeface="ＭＳ Ｐゴシック" pitchFamily="-107" charset="-128"/>
                <a:cs typeface="ＭＳ Ｐゴシック" pitchFamily="-107" charset="-128"/>
              </a:rPr>
              <a:t>T</a:t>
            </a:r>
            <a:r>
              <a:rPr lang="en-US" sz="1800" dirty="0">
                <a:solidFill>
                  <a:srgbClr val="FF0066"/>
                </a:solidFill>
                <a:ea typeface="ＭＳ Ｐゴシック" pitchFamily="-107" charset="-128"/>
                <a:cs typeface="ＭＳ Ｐゴシック" pitchFamily="-107" charset="-128"/>
              </a:rPr>
              <a:t> spin-dependent cross sections measured within the same experiment.</a:t>
            </a:r>
          </a:p>
          <a:p>
            <a:pPr marL="341313" indent="-341313">
              <a:spcBef>
                <a:spcPts val="450"/>
              </a:spcBef>
              <a:buSzPct val="160000"/>
              <a:buFont typeface="Comic Sans MS" pitchFamily="-107"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800000"/>
                </a:solidFill>
                <a:ea typeface="ＭＳ Ｐゴシック" pitchFamily="-107" charset="-128"/>
                <a:cs typeface="ＭＳ Ｐゴシック" pitchFamily="-107" charset="-128"/>
              </a:rPr>
              <a:t>Strength of SHMS/HMS</a:t>
            </a:r>
            <a:r>
              <a:rPr lang="en-US" sz="1800" dirty="0">
                <a:ea typeface="ＭＳ Ｐゴシック" pitchFamily="-107" charset="-128"/>
                <a:cs typeface="ＭＳ Ｐゴシック" pitchFamily="-107" charset="-128"/>
              </a:rPr>
              <a:t>: </a:t>
            </a:r>
            <a:br>
              <a:rPr lang="en-US" sz="1800" dirty="0">
                <a:ea typeface="ＭＳ Ｐゴシック" pitchFamily="-107" charset="-128"/>
                <a:cs typeface="ＭＳ Ｐゴシック" pitchFamily="-107" charset="-128"/>
              </a:rPr>
            </a:br>
            <a:r>
              <a:rPr lang="en-US" sz="1800" dirty="0">
                <a:ea typeface="ＭＳ Ｐゴシック" pitchFamily="-107" charset="-128"/>
                <a:cs typeface="ＭＳ Ｐゴシック" pitchFamily="-107" charset="-128"/>
              </a:rPr>
              <a:t>	nearly constant Q</a:t>
            </a:r>
            <a:r>
              <a:rPr lang="en-US" sz="1800" baseline="33000" dirty="0">
                <a:ea typeface="ＭＳ Ｐゴシック" pitchFamily="-107" charset="-128"/>
                <a:cs typeface="ＭＳ Ｐゴシック" pitchFamily="-107" charset="-128"/>
              </a:rPr>
              <a:t>2</a:t>
            </a:r>
            <a:r>
              <a:rPr lang="en-US" sz="1800" dirty="0">
                <a:ea typeface="ＭＳ Ｐゴシック" pitchFamily="-107" charset="-128"/>
                <a:cs typeface="ＭＳ Ｐゴシック" pitchFamily="-107" charset="-128"/>
              </a:rPr>
              <a:t> (but less coverage for </a:t>
            </a:r>
            <a:r>
              <a:rPr lang="en-US" sz="1800" dirty="0" err="1">
                <a:ea typeface="ＭＳ Ｐゴシック" pitchFamily="-107" charset="-128"/>
                <a:cs typeface="ＭＳ Ｐゴシック" pitchFamily="-107" charset="-128"/>
              </a:rPr>
              <a:t>x</a:t>
            </a:r>
            <a:r>
              <a:rPr lang="en-US" sz="1800" dirty="0">
                <a:ea typeface="ＭＳ Ｐゴシック" pitchFamily="-107" charset="-128"/>
                <a:cs typeface="ＭＳ Ｐゴシック" pitchFamily="-107" charset="-128"/>
              </a:rPr>
              <a:t> &lt; 0.3)</a:t>
            </a:r>
          </a:p>
        </p:txBody>
      </p:sp>
      <p:sp>
        <p:nvSpPr>
          <p:cNvPr id="73735" name="Text Box 6"/>
          <p:cNvSpPr txBox="1">
            <a:spLocks noChangeArrowheads="1"/>
          </p:cNvSpPr>
          <p:nvPr/>
        </p:nvSpPr>
        <p:spPr bwMode="auto">
          <a:xfrm>
            <a:off x="6349121" y="1601788"/>
            <a:ext cx="2493962" cy="2138362"/>
          </a:xfrm>
          <a:prstGeom prst="rect">
            <a:avLst/>
          </a:prstGeom>
          <a:noFill/>
          <a:ln w="9525">
            <a:noFill/>
            <a:round/>
            <a:headEnd/>
            <a:tailEnd/>
          </a:ln>
        </p:spPr>
        <p:txBody>
          <a:bodyPr lIns="0" tIns="0" rIns="0" bIns="0">
            <a:prstTxWarp prst="textNoShape">
              <a:avLst/>
            </a:prstTxWarp>
          </a:bodyPr>
          <a:lstStyle/>
          <a:p>
            <a:pPr>
              <a:lnSpc>
                <a:spcPct val="12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Comic Sans MS" pitchFamily="-107" charset="0"/>
                <a:ea typeface="msgothic" charset="0"/>
                <a:cs typeface="msgothic" charset="0"/>
              </a:rPr>
              <a:t>Projected points are vertically offset from zero along lines that reflect different (roughly) constant Q</a:t>
            </a:r>
            <a:r>
              <a:rPr lang="en-US" sz="1600" baseline="33000" dirty="0">
                <a:solidFill>
                  <a:srgbClr val="000000"/>
                </a:solidFill>
                <a:latin typeface="Comic Sans MS" pitchFamily="-107" charset="0"/>
                <a:ea typeface="msgothic" charset="0"/>
                <a:cs typeface="msgothic" charset="0"/>
              </a:rPr>
              <a:t>2 </a:t>
            </a:r>
            <a:r>
              <a:rPr lang="en-US" sz="1600" dirty="0">
                <a:solidFill>
                  <a:srgbClr val="000000"/>
                </a:solidFill>
                <a:latin typeface="Comic Sans MS" pitchFamily="-107" charset="0"/>
                <a:ea typeface="msgothic" charset="0"/>
                <a:cs typeface="msgothic" charset="0"/>
              </a:rPr>
              <a:t>values from 2.5—6 GeV</a:t>
            </a:r>
            <a:r>
              <a:rPr lang="en-US" sz="1600" baseline="33000" dirty="0">
                <a:solidFill>
                  <a:srgbClr val="000000"/>
                </a:solidFill>
                <a:latin typeface="Comic Sans MS" pitchFamily="-107" charset="0"/>
                <a:ea typeface="msgothic" charset="0"/>
                <a:cs typeface="msgothic" charset="0"/>
              </a:rPr>
              <a:t>2</a:t>
            </a:r>
            <a:r>
              <a:rPr lang="en-US" sz="1600" dirty="0">
                <a:solidFill>
                  <a:srgbClr val="000000"/>
                </a:solidFill>
                <a:latin typeface="Comic Sans MS" pitchFamily="-107" charset="0"/>
                <a:ea typeface="msgothic" charset="0"/>
                <a:cs typeface="msgothic"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ea typeface="ＭＳ Ｐゴシック" pitchFamily="-107" charset="-128"/>
                <a:cs typeface="ＭＳ Ｐゴシック" pitchFamily="-107" charset="-128"/>
              </a:rPr>
              <a:t>  g</a:t>
            </a:r>
            <a:r>
              <a:rPr lang="en-US" baseline="-25000" smtClean="0">
                <a:ea typeface="ＭＳ Ｐゴシック" pitchFamily="-107" charset="-128"/>
                <a:cs typeface="ＭＳ Ｐゴシック" pitchFamily="-107" charset="-128"/>
              </a:rPr>
              <a:t>2</a:t>
            </a:r>
            <a:r>
              <a:rPr lang="en-US" smtClean="0">
                <a:ea typeface="ＭＳ Ｐゴシック" pitchFamily="-107" charset="-128"/>
                <a:cs typeface="ＭＳ Ｐゴシック" pitchFamily="-107" charset="-128"/>
              </a:rPr>
              <a:t> in CLAS 12 Hall B</a:t>
            </a:r>
          </a:p>
        </p:txBody>
      </p:sp>
      <p:pic>
        <p:nvPicPr>
          <p:cNvPr id="77827" name="Picture 4" descr="menuMore.jpg"/>
          <p:cNvPicPr>
            <a:picLocks noChangeAspect="1"/>
          </p:cNvPicPr>
          <p:nvPr/>
        </p:nvPicPr>
        <p:blipFill>
          <a:blip r:embed="rId2"/>
          <a:srcRect/>
          <a:stretch>
            <a:fillRect/>
          </a:stretch>
        </p:blipFill>
        <p:spPr bwMode="auto">
          <a:xfrm>
            <a:off x="685800" y="1371600"/>
            <a:ext cx="2976282" cy="2976282"/>
          </a:xfrm>
          <a:prstGeom prst="rect">
            <a:avLst/>
          </a:prstGeom>
          <a:noFill/>
          <a:ln w="9525">
            <a:noFill/>
            <a:miter lim="800000"/>
            <a:headEnd/>
            <a:tailEnd/>
          </a:ln>
        </p:spPr>
      </p:pic>
      <p:pic>
        <p:nvPicPr>
          <p:cNvPr id="77828" name="Picture 3"/>
          <p:cNvPicPr>
            <a:picLocks noChangeAspect="1" noChangeArrowheads="1"/>
          </p:cNvPicPr>
          <p:nvPr/>
        </p:nvPicPr>
        <p:blipFill>
          <a:blip r:embed="rId3"/>
          <a:srcRect/>
          <a:stretch>
            <a:fillRect/>
          </a:stretch>
        </p:blipFill>
        <p:spPr bwMode="auto">
          <a:xfrm>
            <a:off x="4058023" y="1371599"/>
            <a:ext cx="4168353" cy="4380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0" y="1052286"/>
            <a:ext cx="9144000" cy="5513614"/>
          </a:xfrm>
        </p:spPr>
        <p:txBody>
          <a:bodyPr>
            <a:normAutofit/>
          </a:bodyPr>
          <a:lstStyle/>
          <a:p>
            <a:r>
              <a:rPr lang="en-US" sz="2000" dirty="0" smtClean="0">
                <a:latin typeface="Calibri"/>
                <a:cs typeface="Calibri"/>
              </a:rPr>
              <a:t>An impressive set of data from HERMES, COMPASS, RHIC and </a:t>
            </a:r>
            <a:r>
              <a:rPr lang="en-US" sz="2000" dirty="0" err="1" smtClean="0">
                <a:latin typeface="Calibri"/>
                <a:cs typeface="Calibri"/>
              </a:rPr>
              <a:t>JLab</a:t>
            </a:r>
            <a:r>
              <a:rPr lang="en-US" sz="2000" dirty="0" smtClean="0">
                <a:latin typeface="Calibri"/>
                <a:cs typeface="Calibri"/>
              </a:rPr>
              <a:t>. </a:t>
            </a:r>
          </a:p>
          <a:p>
            <a:endParaRPr lang="en-US" sz="2000" dirty="0" smtClean="0">
              <a:latin typeface="Calibri"/>
              <a:cs typeface="Calibri"/>
            </a:endParaRPr>
          </a:p>
          <a:p>
            <a:r>
              <a:rPr lang="en-US" sz="2000" dirty="0" smtClean="0">
                <a:latin typeface="Calibri"/>
                <a:cs typeface="Calibri"/>
              </a:rPr>
              <a:t>But at large </a:t>
            </a:r>
            <a:r>
              <a:rPr lang="en-US" sz="2000" dirty="0" err="1" smtClean="0">
                <a:latin typeface="Calibri"/>
                <a:cs typeface="Calibri"/>
              </a:rPr>
              <a:t>x</a:t>
            </a:r>
            <a:r>
              <a:rPr lang="en-US" sz="2000" dirty="0" smtClean="0">
                <a:latin typeface="Calibri"/>
                <a:cs typeface="Calibri"/>
              </a:rPr>
              <a:t>:</a:t>
            </a:r>
          </a:p>
          <a:p>
            <a:pPr lvl="1"/>
            <a:r>
              <a:rPr lang="en-US" sz="1800" dirty="0" smtClean="0">
                <a:latin typeface="Calibri"/>
                <a:cs typeface="Calibri"/>
              </a:rPr>
              <a:t>Higher </a:t>
            </a:r>
            <a:r>
              <a:rPr lang="en-US" sz="1800" dirty="0" err="1" smtClean="0">
                <a:latin typeface="Calibri"/>
                <a:cs typeface="Calibri"/>
              </a:rPr>
              <a:t>x</a:t>
            </a:r>
            <a:r>
              <a:rPr lang="en-US" sz="1800" dirty="0" smtClean="0">
                <a:latin typeface="Calibri"/>
                <a:cs typeface="Calibri"/>
              </a:rPr>
              <a:t> DIS data in the longitudinal structure of the nucleon are highly desirable</a:t>
            </a:r>
          </a:p>
          <a:p>
            <a:pPr lvl="1"/>
            <a:r>
              <a:rPr lang="en-US" sz="1800" dirty="0" smtClean="0">
                <a:latin typeface="Calibri"/>
                <a:cs typeface="Calibri"/>
              </a:rPr>
              <a:t>Test nucleon models,  our </a:t>
            </a:r>
            <a:r>
              <a:rPr lang="en-US" sz="1800" dirty="0" err="1" smtClean="0">
                <a:latin typeface="Calibri"/>
                <a:cs typeface="Calibri"/>
              </a:rPr>
              <a:t>undestanding</a:t>
            </a:r>
            <a:r>
              <a:rPr lang="en-US" sz="1800" dirty="0" smtClean="0">
                <a:latin typeface="Calibri"/>
                <a:cs typeface="Calibri"/>
              </a:rPr>
              <a:t> of </a:t>
            </a:r>
            <a:r>
              <a:rPr lang="en-US" sz="1800" dirty="0" err="1" smtClean="0">
                <a:latin typeface="Calibri"/>
                <a:cs typeface="Calibri"/>
              </a:rPr>
              <a:t>pQCD</a:t>
            </a:r>
            <a:r>
              <a:rPr lang="en-US" sz="1800" dirty="0" smtClean="0">
                <a:latin typeface="Calibri"/>
                <a:cs typeface="Calibri"/>
              </a:rPr>
              <a:t> in action and the universality of extracted </a:t>
            </a:r>
            <a:r>
              <a:rPr lang="en-US" sz="1800" dirty="0" err="1" smtClean="0">
                <a:latin typeface="Calibri"/>
                <a:cs typeface="Calibri"/>
              </a:rPr>
              <a:t>parton</a:t>
            </a:r>
            <a:r>
              <a:rPr lang="en-US" sz="1800" dirty="0" smtClean="0">
                <a:latin typeface="Calibri"/>
                <a:cs typeface="Calibri"/>
              </a:rPr>
              <a:t> distributions.</a:t>
            </a:r>
          </a:p>
          <a:p>
            <a:pPr lvl="1"/>
            <a:endParaRPr lang="en-US" sz="2000" dirty="0" smtClean="0"/>
          </a:p>
          <a:p>
            <a:r>
              <a:rPr lang="en-US" sz="2000" dirty="0" smtClean="0">
                <a:latin typeface="Calibri"/>
                <a:cs typeface="Calibri"/>
              </a:rPr>
              <a:t>Precision data at intermediate and higher </a:t>
            </a:r>
            <a:r>
              <a:rPr lang="en-US" sz="2000" dirty="0" err="1" smtClean="0">
                <a:latin typeface="Calibri"/>
                <a:cs typeface="Calibri"/>
              </a:rPr>
              <a:t>x</a:t>
            </a:r>
            <a:r>
              <a:rPr lang="en-US" sz="2000" dirty="0" smtClean="0">
                <a:latin typeface="Calibri"/>
                <a:cs typeface="Calibri"/>
              </a:rPr>
              <a:t> are needed to fully exploit the transverse structure of the nucleon in the valence region.</a:t>
            </a:r>
          </a:p>
          <a:p>
            <a:pPr lvl="1"/>
            <a:r>
              <a:rPr lang="en-US" sz="1800" dirty="0" smtClean="0">
                <a:latin typeface="Calibri"/>
                <a:cs typeface="Calibri"/>
              </a:rPr>
              <a:t>Tensor charge needs to be determined</a:t>
            </a:r>
          </a:p>
          <a:p>
            <a:pPr lvl="1"/>
            <a:r>
              <a:rPr lang="en-US" sz="1800" dirty="0" err="1" smtClean="0">
                <a:latin typeface="Calibri"/>
                <a:cs typeface="Calibri"/>
              </a:rPr>
              <a:t>Soffer</a:t>
            </a:r>
            <a:r>
              <a:rPr lang="en-US" sz="1800" dirty="0" smtClean="0">
                <a:latin typeface="Calibri"/>
                <a:cs typeface="Calibri"/>
              </a:rPr>
              <a:t> bound needs to be verified at large </a:t>
            </a:r>
            <a:r>
              <a:rPr lang="en-US" sz="1800" dirty="0" err="1" smtClean="0">
                <a:latin typeface="Calibri"/>
                <a:cs typeface="Calibri"/>
              </a:rPr>
              <a:t>x</a:t>
            </a:r>
            <a:endParaRPr lang="en-US" sz="1800" dirty="0" smtClean="0">
              <a:latin typeface="Calibri"/>
              <a:cs typeface="Calibri"/>
            </a:endParaRPr>
          </a:p>
          <a:p>
            <a:pPr lvl="1"/>
            <a:r>
              <a:rPr lang="en-US" sz="1800" dirty="0" smtClean="0">
                <a:latin typeface="Calibri"/>
                <a:cs typeface="Calibri"/>
              </a:rPr>
              <a:t>Sign reversal of the </a:t>
            </a:r>
            <a:r>
              <a:rPr lang="en-US" sz="1800" dirty="0" err="1" smtClean="0">
                <a:latin typeface="Calibri"/>
                <a:cs typeface="Calibri"/>
              </a:rPr>
              <a:t>Sivers</a:t>
            </a:r>
            <a:r>
              <a:rPr lang="en-US" sz="1800" dirty="0" smtClean="0">
                <a:latin typeface="Calibri"/>
                <a:cs typeface="Calibri"/>
              </a:rPr>
              <a:t> function between </a:t>
            </a:r>
            <a:r>
              <a:rPr lang="en-US" sz="1800" dirty="0" err="1" smtClean="0">
                <a:latin typeface="Calibri"/>
                <a:cs typeface="Calibri"/>
              </a:rPr>
              <a:t>Drell</a:t>
            </a:r>
            <a:r>
              <a:rPr lang="en-US" sz="1800" dirty="0" smtClean="0">
                <a:latin typeface="Calibri"/>
                <a:cs typeface="Calibri"/>
              </a:rPr>
              <a:t>-Yan and SIDIS is to be checked</a:t>
            </a:r>
          </a:p>
          <a:p>
            <a:pPr lvl="1"/>
            <a:r>
              <a:rPr lang="en-US" sz="1800" dirty="0" err="1" smtClean="0">
                <a:latin typeface="Calibri"/>
                <a:cs typeface="Calibri"/>
              </a:rPr>
              <a:t>Sudakov</a:t>
            </a:r>
            <a:r>
              <a:rPr lang="en-US" sz="1800" dirty="0" smtClean="0">
                <a:latin typeface="Calibri"/>
                <a:cs typeface="Calibri"/>
              </a:rPr>
              <a:t> effect need to be clarified </a:t>
            </a:r>
          </a:p>
          <a:p>
            <a:pPr lvl="1"/>
            <a:r>
              <a:rPr lang="en-US" sz="1800" dirty="0" smtClean="0">
                <a:latin typeface="Calibri"/>
                <a:cs typeface="Calibri"/>
              </a:rPr>
              <a:t>3-D picture in  (</a:t>
            </a:r>
            <a:r>
              <a:rPr lang="en-US" sz="1800" dirty="0" err="1" smtClean="0">
                <a:latin typeface="Calibri"/>
                <a:cs typeface="Calibri"/>
              </a:rPr>
              <a:t>x</a:t>
            </a:r>
            <a:r>
              <a:rPr lang="en-US" sz="1800" dirty="0" smtClean="0">
                <a:latin typeface="Calibri"/>
                <a:cs typeface="Calibri"/>
              </a:rPr>
              <a:t>, </a:t>
            </a:r>
            <a:r>
              <a:rPr lang="en-US" sz="1800" dirty="0" err="1" smtClean="0">
                <a:latin typeface="Calibri"/>
                <a:cs typeface="Calibri"/>
              </a:rPr>
              <a:t>k</a:t>
            </a:r>
            <a:r>
              <a:rPr lang="en-US" sz="1800" baseline="-25000" dirty="0" err="1" smtClean="0">
                <a:latin typeface="Calibri"/>
                <a:cs typeface="Calibri"/>
              </a:rPr>
              <a:t>T</a:t>
            </a:r>
            <a:r>
              <a:rPr lang="en-US" sz="1800" dirty="0" smtClean="0">
                <a:latin typeface="Calibri"/>
                <a:cs typeface="Calibri"/>
              </a:rPr>
              <a:t>) using </a:t>
            </a:r>
            <a:r>
              <a:rPr lang="en-US" sz="1800" dirty="0" err="1" smtClean="0">
                <a:latin typeface="Calibri"/>
                <a:cs typeface="Calibri"/>
              </a:rPr>
              <a:t>TMDs</a:t>
            </a:r>
            <a:r>
              <a:rPr lang="en-US" sz="1800" dirty="0" smtClean="0">
                <a:latin typeface="Calibri"/>
                <a:cs typeface="Calibri"/>
              </a:rPr>
              <a:t> is still precision data hungry</a:t>
            </a:r>
          </a:p>
          <a:p>
            <a:pPr lvl="1"/>
            <a:r>
              <a:rPr lang="en-US" sz="1800" dirty="0" smtClean="0">
                <a:latin typeface="Calibri"/>
                <a:cs typeface="Calibri"/>
              </a:rPr>
              <a:t>Color force and color </a:t>
            </a:r>
            <a:r>
              <a:rPr lang="en-US" sz="1800" dirty="0" err="1" smtClean="0">
                <a:latin typeface="Calibri"/>
                <a:cs typeface="Calibri"/>
              </a:rPr>
              <a:t>lensing</a:t>
            </a:r>
            <a:r>
              <a:rPr lang="en-US" sz="1800" dirty="0" smtClean="0">
                <a:latin typeface="Calibri"/>
                <a:cs typeface="Calibri"/>
              </a:rPr>
              <a:t> will be extracted from the data.</a:t>
            </a:r>
            <a:endParaRPr lang="en-US" sz="2000" dirty="0" smtClean="0"/>
          </a:p>
          <a:p>
            <a:pPr lvl="2"/>
            <a:endParaRPr lang="en-US" sz="2000" dirty="0" smtClean="0"/>
          </a:p>
          <a:p>
            <a:pPr lvl="1"/>
            <a:endParaRPr lang="en-US" dirty="0" smtClean="0"/>
          </a:p>
          <a:p>
            <a:pPr lvl="1"/>
            <a:endParaRPr lang="en-US" dirty="0"/>
          </a:p>
        </p:txBody>
      </p:sp>
      <p:sp>
        <p:nvSpPr>
          <p:cNvPr id="2" name="Date Placeholder 1"/>
          <p:cNvSpPr>
            <a:spLocks noGrp="1"/>
          </p:cNvSpPr>
          <p:nvPr>
            <p:ph type="dt" sz="half" idx="10"/>
          </p:nvPr>
        </p:nvSpPr>
        <p:spPr/>
        <p:txBody>
          <a:bodyPr/>
          <a:lstStyle/>
          <a:p>
            <a:fld id="{473EABFD-11F7-9D47-8504-9C850491D8F1}" type="datetime1">
              <a:rPr lang="en-US" smtClean="0"/>
              <a:pPr/>
              <a:t>10/15/10</a:t>
            </a:fld>
            <a:endParaRPr lang="en-US"/>
          </a:p>
        </p:txBody>
      </p:sp>
      <p:sp>
        <p:nvSpPr>
          <p:cNvPr id="3" name="Footer Placeholder 2"/>
          <p:cNvSpPr>
            <a:spLocks noGrp="1"/>
          </p:cNvSpPr>
          <p:nvPr>
            <p:ph type="ftr" sz="quarter" idx="11"/>
          </p:nvPr>
        </p:nvSpPr>
        <p:spPr/>
        <p:txBody>
          <a:bodyPr/>
          <a:lstStyle/>
          <a:p>
            <a:r>
              <a:rPr lang="en-US" smtClean="0"/>
              <a:t>HIX2010, Newport News, VA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83039"/>
            <a:ext cx="8229600" cy="594824"/>
          </a:xfrm>
        </p:spPr>
        <p:txBody>
          <a:bodyPr>
            <a:normAutofit/>
          </a:bodyPr>
          <a:lstStyle/>
          <a:p>
            <a:pPr>
              <a:defRPr/>
            </a:pPr>
            <a:r>
              <a:rPr lang="en-US" sz="2400" dirty="0" smtClean="0"/>
              <a:t>Inclusive Longitudinal Spin Asymmetries</a:t>
            </a:r>
            <a:endParaRPr lang="en-US" sz="2400" dirty="0"/>
          </a:p>
        </p:txBody>
      </p:sp>
      <p:pic>
        <p:nvPicPr>
          <p:cNvPr id="45062" name="Picture 5" descr="DSSV_dis.eps"/>
          <p:cNvPicPr>
            <a:picLocks noChangeAspect="1"/>
          </p:cNvPicPr>
          <p:nvPr/>
        </p:nvPicPr>
        <p:blipFill>
          <a:blip r:embed="rId2"/>
          <a:srcRect l="1430" t="8749" r="714" b="2499"/>
          <a:stretch>
            <a:fillRect/>
          </a:stretch>
        </p:blipFill>
        <p:spPr bwMode="auto">
          <a:xfrm>
            <a:off x="130175" y="1574800"/>
            <a:ext cx="8948738" cy="4638675"/>
          </a:xfrm>
          <a:prstGeom prst="rect">
            <a:avLst/>
          </a:prstGeom>
          <a:noFill/>
          <a:ln w="9525">
            <a:noFill/>
            <a:miter lim="800000"/>
            <a:headEnd/>
            <a:tailEnd/>
          </a:ln>
        </p:spPr>
      </p:pic>
      <p:sp>
        <p:nvSpPr>
          <p:cNvPr id="7" name="Rectangle 49"/>
          <p:cNvSpPr>
            <a:spLocks noChangeArrowheads="1"/>
          </p:cNvSpPr>
          <p:nvPr/>
        </p:nvSpPr>
        <p:spPr bwMode="auto">
          <a:xfrm>
            <a:off x="5899150" y="1608137"/>
            <a:ext cx="2693988" cy="2792413"/>
          </a:xfrm>
          <a:prstGeom prst="rect">
            <a:avLst/>
          </a:prstGeom>
          <a:gradFill flip="none" rotWithShape="1">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lin ang="16200000" scaled="1"/>
            <a:tileRec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defRPr/>
            </a:pPr>
            <a:endParaRPr lang="en-US">
              <a:effectLst>
                <a:outerShdw blurRad="38100" dist="38100" dir="2700000" algn="tl">
                  <a:srgbClr val="000000">
                    <a:alpha val="43137"/>
                  </a:srgbClr>
                </a:outerShdw>
              </a:effectLst>
              <a:latin typeface="Comic Sans MS" charset="0"/>
            </a:endParaRPr>
          </a:p>
        </p:txBody>
      </p:sp>
      <p:sp>
        <p:nvSpPr>
          <p:cNvPr id="8" name="Rectangle 49"/>
          <p:cNvSpPr>
            <a:spLocks noChangeArrowheads="1"/>
          </p:cNvSpPr>
          <p:nvPr/>
        </p:nvSpPr>
        <p:spPr bwMode="auto">
          <a:xfrm>
            <a:off x="536575" y="3033712"/>
            <a:ext cx="1311275" cy="1366838"/>
          </a:xfrm>
          <a:prstGeom prst="rect">
            <a:avLst/>
          </a:prstGeom>
          <a:gradFill flip="none" rotWithShape="1">
            <a:gsLst>
              <a:gs pos="0">
                <a:schemeClr val="accent3">
                  <a:tint val="50000"/>
                  <a:satMod val="300000"/>
                  <a:alpha val="22000"/>
                </a:schemeClr>
              </a:gs>
              <a:gs pos="35000">
                <a:schemeClr val="accent3">
                  <a:tint val="37000"/>
                  <a:satMod val="300000"/>
                  <a:alpha val="22000"/>
                </a:schemeClr>
              </a:gs>
              <a:gs pos="100000">
                <a:schemeClr val="accent3">
                  <a:tint val="15000"/>
                  <a:satMod val="350000"/>
                  <a:alpha val="22000"/>
                </a:schemeClr>
              </a:gs>
            </a:gsLst>
            <a:lin ang="16200000" scaled="1"/>
            <a:tileRect/>
          </a:gradFill>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defRPr/>
            </a:pPr>
            <a:endParaRPr lang="en-US">
              <a:effectLst>
                <a:outerShdw blurRad="38100" dist="38100" dir="2700000" algn="tl">
                  <a:srgbClr val="000000">
                    <a:alpha val="43137"/>
                  </a:srgbClr>
                </a:outerShdw>
              </a:effectLst>
              <a:latin typeface="Comic Sans MS" charset="0"/>
            </a:endParaRPr>
          </a:p>
        </p:txBody>
      </p:sp>
      <p:sp>
        <p:nvSpPr>
          <p:cNvPr id="33" name="Oval 32"/>
          <p:cNvSpPr/>
          <p:nvPr/>
        </p:nvSpPr>
        <p:spPr bwMode="auto">
          <a:xfrm>
            <a:off x="7337425" y="4559300"/>
            <a:ext cx="815975" cy="406400"/>
          </a:xfrm>
          <a:prstGeom prst="ellipse">
            <a:avLst/>
          </a:prstGeom>
          <a:noFill/>
          <a:ln w="25400" cap="flat" cmpd="sng" algn="ctr">
            <a:solidFill>
              <a:srgbClr val="FF6600"/>
            </a:solidFill>
            <a:prstDash val="solid"/>
            <a:round/>
            <a:headEnd type="none" w="med" len="med"/>
            <a:tailEnd type="none" w="med" len="med"/>
          </a:ln>
          <a:effectLst/>
        </p:spPr>
        <p:txBody>
          <a:bodyPr>
            <a:prstTxWarp prst="textNoShape">
              <a:avLst/>
            </a:prstTxWarp>
          </a:bodyPr>
          <a:lstStyle/>
          <a:p>
            <a:pPr>
              <a:defRPr/>
            </a:pPr>
            <a:endParaRPr lang="en-US">
              <a:effectLst>
                <a:outerShdw blurRad="38100" dist="38100" dir="2700000" algn="tl">
                  <a:srgbClr val="000000">
                    <a:alpha val="43137"/>
                  </a:srgbClr>
                </a:outerShdw>
              </a:effectLst>
              <a:latin typeface="Comic Sans MS" charset="0"/>
            </a:endParaRPr>
          </a:p>
        </p:txBody>
      </p:sp>
      <p:sp>
        <p:nvSpPr>
          <p:cNvPr id="36" name="Text Box 4"/>
          <p:cNvSpPr txBox="1">
            <a:spLocks noChangeArrowheads="1"/>
          </p:cNvSpPr>
          <p:nvPr/>
        </p:nvSpPr>
        <p:spPr bwMode="auto">
          <a:xfrm>
            <a:off x="0" y="709196"/>
            <a:ext cx="3653063" cy="338554"/>
          </a:xfrm>
          <a:prstGeom prst="rect">
            <a:avLst/>
          </a:prstGeom>
          <a:noFill/>
          <a:ln w="9525">
            <a:noFill/>
            <a:miter lim="800000"/>
            <a:headEnd/>
            <a:tailEnd/>
          </a:ln>
          <a:effectLst/>
        </p:spPr>
        <p:txBody>
          <a:bodyPr wrap="none">
            <a:prstTxWarp prst="textNoShape">
              <a:avLst/>
            </a:prstTxWarp>
            <a:spAutoFit/>
          </a:bodyPr>
          <a:lstStyle/>
          <a:p>
            <a:pPr>
              <a:defRPr/>
            </a:pPr>
            <a:r>
              <a:rPr lang="en-US" sz="1600" dirty="0">
                <a:effectLst>
                  <a:outerShdw blurRad="38100" dist="38100" dir="2700000" algn="tl">
                    <a:srgbClr val="DDDDDD"/>
                  </a:outerShdw>
                </a:effectLst>
                <a:latin typeface="Comic Sans MS" charset="0"/>
              </a:rPr>
              <a:t>D. De </a:t>
            </a:r>
            <a:r>
              <a:rPr lang="en-US" sz="1600" dirty="0" err="1">
                <a:effectLst>
                  <a:outerShdw blurRad="38100" dist="38100" dir="2700000" algn="tl">
                    <a:srgbClr val="DDDDDD"/>
                  </a:outerShdw>
                </a:effectLst>
                <a:latin typeface="Comic Sans MS" charset="0"/>
              </a:rPr>
              <a:t>Florian</a:t>
            </a:r>
            <a:r>
              <a:rPr lang="en-US" sz="1600" dirty="0">
                <a:effectLst>
                  <a:outerShdw blurRad="38100" dist="38100" dir="2700000" algn="tl">
                    <a:srgbClr val="DDDDDD"/>
                  </a:outerShdw>
                </a:effectLst>
                <a:latin typeface="Comic Sans MS" charset="0"/>
              </a:rPr>
              <a:t> et al. arXiv:</a:t>
            </a:r>
            <a:r>
              <a:rPr lang="en-US" sz="1600" dirty="0" smtClean="0">
                <a:effectLst>
                  <a:outerShdw blurRad="38100" dist="38100" dir="2700000" algn="tl">
                    <a:srgbClr val="DDDDDD"/>
                  </a:outerShdw>
                </a:effectLst>
                <a:latin typeface="Comic Sans MS" charset="0"/>
              </a:rPr>
              <a:t>0804.0422</a:t>
            </a:r>
            <a:endParaRPr lang="en-GB" sz="1600" dirty="0">
              <a:effectLst>
                <a:outerShdw blurRad="38100" dist="38100" dir="2700000" algn="tl">
                  <a:srgbClr val="DDDDDD"/>
                </a:outerShdw>
              </a:effectLst>
              <a:latin typeface="Comic Sans MS" charset="0"/>
            </a:endParaRPr>
          </a:p>
        </p:txBody>
      </p:sp>
      <p:sp>
        <p:nvSpPr>
          <p:cNvPr id="35" name="Date Placeholder 34"/>
          <p:cNvSpPr>
            <a:spLocks noGrp="1"/>
          </p:cNvSpPr>
          <p:nvPr>
            <p:ph type="dt" sz="half" idx="10"/>
          </p:nvPr>
        </p:nvSpPr>
        <p:spPr/>
        <p:txBody>
          <a:bodyPr/>
          <a:lstStyle/>
          <a:p>
            <a:fld id="{0383C861-B2C6-4045-AD42-072A73B8BD9F}" type="datetime1">
              <a:rPr lang="en-US" smtClean="0"/>
              <a:pPr/>
              <a:t>10/15/10</a:t>
            </a:fld>
            <a:endParaRPr lang="en-US"/>
          </a:p>
        </p:txBody>
      </p:sp>
      <p:sp>
        <p:nvSpPr>
          <p:cNvPr id="37" name="Footer Placeholder 36"/>
          <p:cNvSpPr>
            <a:spLocks noGrp="1"/>
          </p:cNvSpPr>
          <p:nvPr>
            <p:ph type="ftr" sz="quarter" idx="11"/>
          </p:nvPr>
        </p:nvSpPr>
        <p:spPr/>
        <p:txBody>
          <a:bodyPr/>
          <a:lstStyle/>
          <a:p>
            <a:r>
              <a:rPr lang="en-US" smtClean="0"/>
              <a:t>HIX2010, Newport News, VA</a:t>
            </a:r>
            <a:endParaRPr lang="en-US"/>
          </a:p>
        </p:txBody>
      </p:sp>
      <p:sp>
        <p:nvSpPr>
          <p:cNvPr id="38" name="Oval 37"/>
          <p:cNvSpPr/>
          <p:nvPr/>
        </p:nvSpPr>
        <p:spPr bwMode="auto">
          <a:xfrm>
            <a:off x="7337425" y="3136900"/>
            <a:ext cx="815975" cy="406400"/>
          </a:xfrm>
          <a:prstGeom prst="ellipse">
            <a:avLst/>
          </a:prstGeom>
          <a:noFill/>
          <a:ln w="25400" cap="flat" cmpd="sng" algn="ctr">
            <a:solidFill>
              <a:srgbClr val="FF6600"/>
            </a:solidFill>
            <a:prstDash val="solid"/>
            <a:round/>
            <a:headEnd type="none" w="med" len="med"/>
            <a:tailEnd type="none" w="med" len="med"/>
          </a:ln>
          <a:effectLst/>
        </p:spPr>
        <p:txBody>
          <a:bodyPr>
            <a:prstTxWarp prst="textNoShape">
              <a:avLst/>
            </a:prstTxWarp>
          </a:bodyPr>
          <a:lstStyle/>
          <a:p>
            <a:pPr>
              <a:defRPr/>
            </a:pPr>
            <a:endParaRPr lang="en-US">
              <a:effectLst>
                <a:outerShdw blurRad="38100" dist="38100" dir="2700000" algn="tl">
                  <a:srgbClr val="000000">
                    <a:alpha val="43137"/>
                  </a:srgbClr>
                </a:outerShdw>
              </a:effectLst>
              <a:latin typeface="Comic Sans MS" charset="0"/>
            </a:endParaRPr>
          </a:p>
        </p:txBody>
      </p:sp>
      <p:sp>
        <p:nvSpPr>
          <p:cNvPr id="39" name="Oval 38"/>
          <p:cNvSpPr/>
          <p:nvPr/>
        </p:nvSpPr>
        <p:spPr bwMode="auto">
          <a:xfrm>
            <a:off x="7337425" y="1739900"/>
            <a:ext cx="815975" cy="406400"/>
          </a:xfrm>
          <a:prstGeom prst="ellipse">
            <a:avLst/>
          </a:prstGeom>
          <a:noFill/>
          <a:ln w="25400" cap="flat" cmpd="sng" algn="ctr">
            <a:solidFill>
              <a:srgbClr val="FF6600"/>
            </a:solidFill>
            <a:prstDash val="solid"/>
            <a:round/>
            <a:headEnd type="none" w="med" len="med"/>
            <a:tailEnd type="none" w="med" len="med"/>
          </a:ln>
          <a:effectLst/>
        </p:spPr>
        <p:txBody>
          <a:bodyPr>
            <a:prstTxWarp prst="textNoShape">
              <a:avLst/>
            </a:prstTxWarp>
          </a:bodyPr>
          <a:lstStyle/>
          <a:p>
            <a:pPr>
              <a:defRPr/>
            </a:pPr>
            <a:endParaRPr lang="en-US">
              <a:effectLst>
                <a:outerShdw blurRad="38100" dist="38100" dir="2700000" algn="tl">
                  <a:srgbClr val="000000">
                    <a:alpha val="43137"/>
                  </a:srgbClr>
                </a:outerShdw>
              </a:effectLst>
              <a:latin typeface="Comic Sans MS" charset="0"/>
            </a:endParaRPr>
          </a:p>
        </p:txBody>
      </p:sp>
      <p:sp>
        <p:nvSpPr>
          <p:cNvPr id="12" name="TextBox 11"/>
          <p:cNvSpPr txBox="1"/>
          <p:nvPr/>
        </p:nvSpPr>
        <p:spPr>
          <a:xfrm>
            <a:off x="2590800" y="1047750"/>
            <a:ext cx="4865560" cy="369332"/>
          </a:xfrm>
          <a:prstGeom prst="rect">
            <a:avLst/>
          </a:prstGeom>
          <a:noFill/>
        </p:spPr>
        <p:txBody>
          <a:bodyPr wrap="none" rtlCol="0">
            <a:spAutoFit/>
          </a:bodyPr>
          <a:lstStyle/>
          <a:p>
            <a:r>
              <a:rPr lang="en-US" dirty="0" smtClean="0"/>
              <a:t>20 years of polarized DIS (CERN, SLAC, DESY, </a:t>
            </a:r>
            <a:r>
              <a:rPr lang="en-US" dirty="0" err="1" smtClean="0"/>
              <a:t>JLab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498600" y="0"/>
            <a:ext cx="5943600" cy="571500"/>
          </a:xfrm>
        </p:spPr>
        <p:txBody>
          <a:bodyPr anchor="ctr">
            <a:normAutofit/>
          </a:bodyPr>
          <a:lstStyle/>
          <a:p>
            <a:pPr algn="ctr"/>
            <a:r>
              <a:rPr lang="en-US" sz="2400" b="0" dirty="0" smtClean="0"/>
              <a:t>Quark </a:t>
            </a:r>
            <a:r>
              <a:rPr lang="en-US" sz="2400" b="0" dirty="0" err="1" smtClean="0"/>
              <a:t>helicity</a:t>
            </a:r>
            <a:r>
              <a:rPr lang="en-US" sz="2400" b="0" dirty="0" smtClean="0"/>
              <a:t> distributions</a:t>
            </a:r>
            <a:endParaRPr lang="en-US" sz="2400" b="0" dirty="0"/>
          </a:p>
        </p:txBody>
      </p:sp>
      <p:pic>
        <p:nvPicPr>
          <p:cNvPr id="6" name="Content Placeholder 5" descr="hel_compass.png"/>
          <p:cNvPicPr>
            <a:picLocks noGrp="1" noChangeAspect="1"/>
          </p:cNvPicPr>
          <p:nvPr>
            <p:ph idx="1"/>
          </p:nvPr>
        </p:nvPicPr>
        <p:blipFill>
          <a:blip r:embed="rId2"/>
          <a:srcRect t="-34536" b="-34536"/>
          <a:stretch>
            <a:fillRect/>
          </a:stretch>
        </p:blipFill>
        <p:spPr>
          <a:xfrm>
            <a:off x="4140200" y="954083"/>
            <a:ext cx="4818442" cy="5903917"/>
          </a:xfrm>
        </p:spPr>
      </p:pic>
      <p:sp>
        <p:nvSpPr>
          <p:cNvPr id="7" name="Text Placeholder 6"/>
          <p:cNvSpPr>
            <a:spLocks noGrp="1"/>
          </p:cNvSpPr>
          <p:nvPr>
            <p:ph type="body" sz="half" idx="2"/>
          </p:nvPr>
        </p:nvSpPr>
        <p:spPr>
          <a:xfrm>
            <a:off x="146050" y="1299368"/>
            <a:ext cx="3949700" cy="4691063"/>
          </a:xfrm>
        </p:spPr>
        <p:txBody>
          <a:bodyPr>
            <a:normAutofit fontScale="92500" lnSpcReduction="20000"/>
          </a:bodyPr>
          <a:lstStyle/>
          <a:p>
            <a:pPr>
              <a:buSzPct val="150000"/>
              <a:buFont typeface="Arial"/>
              <a:buChar char="•"/>
            </a:pPr>
            <a:r>
              <a:rPr lang="en-US" sz="1800" dirty="0" smtClean="0"/>
              <a:t> Latest COMPASS results compatible with those of HERMES in the overlap region</a:t>
            </a:r>
          </a:p>
          <a:p>
            <a:pPr>
              <a:buSzPct val="150000"/>
              <a:buFont typeface="Arial"/>
              <a:buChar char="•"/>
            </a:pPr>
            <a:endParaRPr lang="en-US" sz="1800" dirty="0" smtClean="0"/>
          </a:p>
          <a:p>
            <a:pPr>
              <a:buSzPct val="150000"/>
              <a:buFont typeface="Arial"/>
              <a:buChar char="•"/>
            </a:pPr>
            <a:r>
              <a:rPr lang="en-US" sz="1800" dirty="0" err="1" smtClean="0"/>
              <a:t>JLab</a:t>
            </a:r>
            <a:r>
              <a:rPr lang="en-US" sz="1800" dirty="0" smtClean="0"/>
              <a:t> results dominate the high </a:t>
            </a:r>
            <a:r>
              <a:rPr lang="en-US" sz="1800" dirty="0" err="1" smtClean="0"/>
              <a:t>x</a:t>
            </a:r>
            <a:r>
              <a:rPr lang="en-US" sz="1800" dirty="0" smtClean="0"/>
              <a:t> region</a:t>
            </a:r>
          </a:p>
          <a:p>
            <a:pPr>
              <a:buSzPct val="150000"/>
              <a:buFont typeface="Arial"/>
              <a:buChar char="•"/>
            </a:pPr>
            <a:endParaRPr lang="en-US" sz="1800" dirty="0" smtClean="0"/>
          </a:p>
          <a:p>
            <a:pPr>
              <a:buSzPct val="150000"/>
              <a:buFont typeface="Arial"/>
              <a:buChar char="•"/>
            </a:pPr>
            <a:r>
              <a:rPr lang="en-US" sz="1800" dirty="0" smtClean="0"/>
              <a:t> Distributions               are non zero and peaked in the valence region</a:t>
            </a:r>
          </a:p>
          <a:p>
            <a:pPr>
              <a:buSzPct val="150000"/>
            </a:pPr>
            <a:endParaRPr lang="en-US" sz="1800" dirty="0" smtClean="0"/>
          </a:p>
          <a:p>
            <a:pPr>
              <a:buSzPct val="150000"/>
            </a:pPr>
            <a:endParaRPr lang="en-US" sz="1800" dirty="0" smtClean="0"/>
          </a:p>
          <a:p>
            <a:pPr>
              <a:buSzPct val="150000"/>
              <a:buFont typeface="Arial"/>
              <a:buChar char="•"/>
            </a:pPr>
            <a:r>
              <a:rPr lang="en-US" sz="1946" dirty="0" smtClean="0"/>
              <a:t>All other distributions compatible with zero with                   slightly positive                          </a:t>
            </a:r>
          </a:p>
          <a:p>
            <a:pPr>
              <a:buSzPct val="150000"/>
              <a:buFont typeface="Arial"/>
              <a:buChar char="•"/>
            </a:pPr>
            <a:endParaRPr lang="en-US" sz="1800" dirty="0" smtClean="0"/>
          </a:p>
          <a:p>
            <a:pPr>
              <a:buSzPct val="150000"/>
              <a:buFont typeface="Arial"/>
              <a:buChar char="•"/>
            </a:pPr>
            <a:r>
              <a:rPr lang="en-US" sz="1800" dirty="0" smtClean="0"/>
              <a:t> Comparison with the DSSV-analysis which includes pp data gives a consistent picture. </a:t>
            </a:r>
          </a:p>
          <a:p>
            <a:pPr>
              <a:buSzPct val="150000"/>
              <a:buFont typeface="Arial"/>
              <a:buChar char="•"/>
            </a:pPr>
            <a:endParaRPr lang="en-US" sz="1800" dirty="0" smtClean="0"/>
          </a:p>
          <a:p>
            <a:pPr>
              <a:buFont typeface="Arial"/>
              <a:buChar char="•"/>
            </a:pPr>
            <a:endParaRPr lang="en-US" sz="1600" dirty="0" smtClean="0"/>
          </a:p>
          <a:p>
            <a:pPr>
              <a:buFont typeface="Arial"/>
              <a:buChar char="•"/>
            </a:pPr>
            <a:endParaRPr lang="en-US" dirty="0" smtClean="0"/>
          </a:p>
          <a:p>
            <a:pPr>
              <a:buFont typeface="Arial"/>
              <a:buChar char="•"/>
            </a:pPr>
            <a:endParaRPr lang="en-US" dirty="0"/>
          </a:p>
        </p:txBody>
      </p:sp>
      <p:sp>
        <p:nvSpPr>
          <p:cNvPr id="2" name="Date Placeholder 1"/>
          <p:cNvSpPr>
            <a:spLocks noGrp="1"/>
          </p:cNvSpPr>
          <p:nvPr>
            <p:ph type="dt" sz="half" idx="10"/>
          </p:nvPr>
        </p:nvSpPr>
        <p:spPr/>
        <p:txBody>
          <a:bodyPr/>
          <a:lstStyle/>
          <a:p>
            <a:fld id="{EF3BA0B2-49FB-274C-B32E-6933ADD25DC4}" type="datetime1">
              <a:rPr lang="en-US" smtClean="0"/>
              <a:pPr/>
              <a:t>10/15/10</a:t>
            </a:fld>
            <a:endParaRPr lang="en-US"/>
          </a:p>
        </p:txBody>
      </p:sp>
      <p:sp>
        <p:nvSpPr>
          <p:cNvPr id="3" name="Footer Placeholder 2"/>
          <p:cNvSpPr>
            <a:spLocks noGrp="1"/>
          </p:cNvSpPr>
          <p:nvPr>
            <p:ph type="ftr" sz="quarter" idx="11"/>
          </p:nvPr>
        </p:nvSpPr>
        <p:spPr/>
        <p:txBody>
          <a:bodyPr/>
          <a:lstStyle/>
          <a:p>
            <a:r>
              <a:rPr lang="en-US" smtClean="0"/>
              <a:t>HIX2010, Newport News, VA</a:t>
            </a:r>
            <a:endParaRPr lang="en-US"/>
          </a:p>
        </p:txBody>
      </p:sp>
      <p:sp>
        <p:nvSpPr>
          <p:cNvPr id="8" name="TextBox 7"/>
          <p:cNvSpPr txBox="1"/>
          <p:nvPr/>
        </p:nvSpPr>
        <p:spPr>
          <a:xfrm>
            <a:off x="4699000" y="1689100"/>
            <a:ext cx="1681583" cy="369332"/>
          </a:xfrm>
          <a:prstGeom prst="rect">
            <a:avLst/>
          </a:prstGeom>
          <a:noFill/>
        </p:spPr>
        <p:txBody>
          <a:bodyPr wrap="none" rtlCol="0">
            <a:spAutoFit/>
          </a:bodyPr>
          <a:lstStyle/>
          <a:p>
            <a:r>
              <a:rPr lang="en-US" dirty="0" smtClean="0"/>
              <a:t>COMPASS, 2010</a:t>
            </a:r>
            <a:endParaRPr lang="en-US" dirty="0"/>
          </a:p>
        </p:txBody>
      </p:sp>
      <p:pic>
        <p:nvPicPr>
          <p:cNvPr id="11" name="Picture 10"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314950" y="571500"/>
            <a:ext cx="1409700" cy="6477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054850" y="1804432"/>
            <a:ext cx="1485900" cy="254000"/>
          </a:xfrm>
          <a:prstGeom prst="rect">
            <a:avLst/>
          </a:prstGeom>
        </p:spPr>
      </p:pic>
      <p:sp>
        <p:nvSpPr>
          <p:cNvPr id="15" name="TextBox 14"/>
          <p:cNvSpPr txBox="1"/>
          <p:nvPr/>
        </p:nvSpPr>
        <p:spPr>
          <a:xfrm>
            <a:off x="146050" y="630233"/>
            <a:ext cx="4404346" cy="369332"/>
          </a:xfrm>
          <a:prstGeom prst="rect">
            <a:avLst/>
          </a:prstGeom>
          <a:noFill/>
        </p:spPr>
        <p:txBody>
          <a:bodyPr wrap="none" rtlCol="0">
            <a:spAutoFit/>
          </a:bodyPr>
          <a:lstStyle/>
          <a:p>
            <a:r>
              <a:rPr lang="en-US" dirty="0" smtClean="0"/>
              <a:t>Results from inclusive  and semi-inclusive DIS</a:t>
            </a:r>
            <a:endParaRPr lang="en-US" dirty="0"/>
          </a:p>
        </p:txBody>
      </p:sp>
      <p:pic>
        <p:nvPicPr>
          <p:cNvPr id="16" name="Picture 1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866900" y="2984500"/>
            <a:ext cx="723900" cy="2159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1949450" y="4222750"/>
            <a:ext cx="927100" cy="215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260350" y="0"/>
            <a:ext cx="8032750" cy="596900"/>
          </a:xfrm>
        </p:spPr>
        <p:txBody>
          <a:bodyPr anchor="ctr">
            <a:normAutofit/>
          </a:bodyPr>
          <a:lstStyle/>
          <a:p>
            <a:pPr algn="ctr"/>
            <a:r>
              <a:rPr lang="en-US" sz="2400" b="0" dirty="0" smtClean="0"/>
              <a:t>Quark and Gluon </a:t>
            </a:r>
            <a:r>
              <a:rPr lang="en-US" sz="2400" b="0" dirty="0" err="1" smtClean="0"/>
              <a:t>helicity</a:t>
            </a:r>
            <a:r>
              <a:rPr lang="en-US" sz="2400" b="0" dirty="0" smtClean="0"/>
              <a:t> distributions</a:t>
            </a:r>
            <a:endParaRPr lang="en-US" sz="2400" b="0" dirty="0"/>
          </a:p>
        </p:txBody>
      </p:sp>
      <p:pic>
        <p:nvPicPr>
          <p:cNvPr id="10" name="Content Placeholder 9" descr="dssv.eps"/>
          <p:cNvPicPr>
            <a:picLocks noGrp="1" noChangeAspect="1"/>
          </p:cNvPicPr>
          <p:nvPr>
            <p:ph idx="1"/>
          </p:nvPr>
        </p:nvPicPr>
        <mc:AlternateContent>
          <mc:Choice xmlns:ma="http://schemas.microsoft.com/office/mac/drawingml/2008/main" Requires="ma">
            <p:blipFill>
              <a:blip r:embed="rId2"/>
              <a:srcRect l="-11149" r="-11149"/>
              <a:stretch>
                <a:fillRect/>
              </a:stretch>
            </p:blipFill>
          </mc:Choice>
          <mc:Fallback>
            <p:blipFill>
              <a:blip r:embed="rId3"/>
              <a:srcRect l="-11149" r="-11149"/>
              <a:stretch>
                <a:fillRect/>
              </a:stretch>
            </p:blipFill>
          </mc:Fallback>
        </mc:AlternateContent>
        <p:spPr>
          <a:xfrm>
            <a:off x="-268817" y="261937"/>
            <a:ext cx="5111750" cy="5853113"/>
          </a:xfrm>
        </p:spPr>
      </p:pic>
      <p:sp>
        <p:nvSpPr>
          <p:cNvPr id="11" name="Text Placeholder 10"/>
          <p:cNvSpPr>
            <a:spLocks noGrp="1"/>
          </p:cNvSpPr>
          <p:nvPr>
            <p:ph type="body" sz="half" idx="2"/>
          </p:nvPr>
        </p:nvSpPr>
        <p:spPr>
          <a:xfrm>
            <a:off x="4334933" y="4065489"/>
            <a:ext cx="4478868" cy="2290862"/>
          </a:xfrm>
        </p:spPr>
        <p:txBody>
          <a:bodyPr>
            <a:normAutofit fontScale="40000" lnSpcReduction="20000"/>
          </a:bodyPr>
          <a:lstStyle/>
          <a:p>
            <a:endParaRPr lang="en-US" dirty="0" smtClean="0"/>
          </a:p>
          <a:p>
            <a:endParaRPr lang="en-US" dirty="0" smtClean="0"/>
          </a:p>
          <a:p>
            <a:pPr>
              <a:buSzPct val="100000"/>
              <a:buFont typeface="Wingdings" charset="2"/>
              <a:buChar char=""/>
            </a:pPr>
            <a:r>
              <a:rPr lang="en-US" sz="3273" dirty="0" smtClean="0"/>
              <a:t> </a:t>
            </a:r>
            <a:r>
              <a:rPr lang="en-US" sz="4000" dirty="0" smtClean="0"/>
              <a:t>Small values of               in measured region</a:t>
            </a:r>
          </a:p>
          <a:p>
            <a:endParaRPr lang="en-US" sz="4000" dirty="0" smtClean="0"/>
          </a:p>
          <a:p>
            <a:pPr>
              <a:buFont typeface="Wingdings" charset="2"/>
              <a:buChar char=""/>
            </a:pPr>
            <a:r>
              <a:rPr lang="en-US" sz="4000" dirty="0" smtClean="0"/>
              <a:t>Strong constraints from RHIC data</a:t>
            </a:r>
          </a:p>
          <a:p>
            <a:pPr>
              <a:buFont typeface="Wingdings" charset="2"/>
              <a:buChar char=""/>
            </a:pPr>
            <a:endParaRPr lang="en-US" sz="4000" dirty="0" smtClean="0"/>
          </a:p>
          <a:p>
            <a:pPr>
              <a:buFont typeface="Wingdings" charset="2"/>
              <a:buChar char=""/>
            </a:pPr>
            <a:r>
              <a:rPr lang="en-US" sz="4000" dirty="0" smtClean="0"/>
              <a:t> DIS and pp data seem consistent</a:t>
            </a:r>
          </a:p>
          <a:p>
            <a:pPr>
              <a:buFont typeface="Wingdings" charset="2"/>
              <a:buChar char=""/>
            </a:pPr>
            <a:endParaRPr lang="en-US" sz="4000" dirty="0" smtClean="0"/>
          </a:p>
          <a:p>
            <a:pPr>
              <a:buFont typeface="Wingdings" charset="2"/>
              <a:buChar char=""/>
            </a:pPr>
            <a:r>
              <a:rPr lang="en-US" sz="4000" dirty="0" smtClean="0"/>
              <a:t> Error on                is still large</a:t>
            </a:r>
          </a:p>
          <a:p>
            <a:endParaRPr lang="en-US" sz="4000" dirty="0" smtClean="0"/>
          </a:p>
          <a:p>
            <a:endParaRPr lang="en-US" sz="4000" dirty="0"/>
          </a:p>
        </p:txBody>
      </p:sp>
      <p:sp>
        <p:nvSpPr>
          <p:cNvPr id="4" name="Date Placeholder 3"/>
          <p:cNvSpPr>
            <a:spLocks noGrp="1"/>
          </p:cNvSpPr>
          <p:nvPr>
            <p:ph type="dt" sz="half" idx="10"/>
          </p:nvPr>
        </p:nvSpPr>
        <p:spPr/>
        <p:txBody>
          <a:bodyPr/>
          <a:lstStyle/>
          <a:p>
            <a:fld id="{EB54027D-9FBD-7048-A2FB-85566C2C08CA}" type="datetime1">
              <a:rPr lang="en-US" smtClean="0"/>
              <a:pPr/>
              <a:t>10/15/10</a:t>
            </a:fld>
            <a:endParaRPr lang="en-US"/>
          </a:p>
        </p:txBody>
      </p:sp>
      <p:sp>
        <p:nvSpPr>
          <p:cNvPr id="5" name="Footer Placeholder 4"/>
          <p:cNvSpPr>
            <a:spLocks noGrp="1"/>
          </p:cNvSpPr>
          <p:nvPr>
            <p:ph type="ftr" sz="quarter" idx="11"/>
          </p:nvPr>
        </p:nvSpPr>
        <p:spPr/>
        <p:txBody>
          <a:bodyPr/>
          <a:lstStyle/>
          <a:p>
            <a:r>
              <a:rPr lang="en-US" smtClean="0"/>
              <a:t>HIX2010, Newport News, VA</a:t>
            </a:r>
            <a:endParaRPr lang="en-US"/>
          </a:p>
        </p:txBody>
      </p:sp>
      <p:sp>
        <p:nvSpPr>
          <p:cNvPr id="9" name="TextBox 8"/>
          <p:cNvSpPr txBox="1"/>
          <p:nvPr/>
        </p:nvSpPr>
        <p:spPr>
          <a:xfrm>
            <a:off x="0" y="5925463"/>
            <a:ext cx="4121150" cy="861774"/>
          </a:xfrm>
          <a:prstGeom prst="rect">
            <a:avLst/>
          </a:prstGeom>
          <a:noFill/>
        </p:spPr>
        <p:txBody>
          <a:bodyPr wrap="square" rtlCol="0">
            <a:spAutoFit/>
          </a:bodyPr>
          <a:lstStyle/>
          <a:p>
            <a:r>
              <a:rPr lang="en-US" sz="1600" dirty="0" smtClean="0"/>
              <a:t>Global DSSV analysis (de </a:t>
            </a:r>
            <a:r>
              <a:rPr lang="en-US" sz="1600" dirty="0" err="1" smtClean="0"/>
              <a:t>Florian</a:t>
            </a:r>
            <a:r>
              <a:rPr lang="en-US" sz="1600" dirty="0" smtClean="0"/>
              <a:t>, </a:t>
            </a:r>
            <a:r>
              <a:rPr lang="en-US" sz="1600" dirty="0" err="1" smtClean="0"/>
              <a:t>Sassot</a:t>
            </a:r>
            <a:r>
              <a:rPr lang="en-US" sz="1600" dirty="0" smtClean="0"/>
              <a:t>, </a:t>
            </a:r>
            <a:r>
              <a:rPr lang="en-US" sz="1600" dirty="0" err="1" smtClean="0"/>
              <a:t>Stratmann</a:t>
            </a:r>
            <a:r>
              <a:rPr lang="en-US" sz="1600" dirty="0" smtClean="0"/>
              <a:t>, </a:t>
            </a:r>
            <a:r>
              <a:rPr lang="en-US" sz="1600" dirty="0" err="1" smtClean="0"/>
              <a:t>Vogelsang</a:t>
            </a:r>
            <a:r>
              <a:rPr lang="en-US" sz="1600" dirty="0" smtClean="0"/>
              <a:t> 2008/2009)</a:t>
            </a:r>
          </a:p>
          <a:p>
            <a:endParaRPr lang="en-US" dirty="0"/>
          </a:p>
        </p:txBody>
      </p:sp>
      <p:pic>
        <p:nvPicPr>
          <p:cNvPr id="12" name="Picture 11" descr="gluon_hel_dis.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42933" y="750788"/>
            <a:ext cx="3640646" cy="3314700"/>
          </a:xfrm>
          <a:prstGeom prst="rect">
            <a:avLst/>
          </a:prstGeom>
        </p:spPr>
      </p:pic>
      <p:sp>
        <p:nvSpPr>
          <p:cNvPr id="13" name="Rectangle 12"/>
          <p:cNvSpPr/>
          <p:nvPr/>
        </p:nvSpPr>
        <p:spPr>
          <a:xfrm>
            <a:off x="7069644" y="596899"/>
            <a:ext cx="2074356" cy="307777"/>
          </a:xfrm>
          <a:prstGeom prst="rect">
            <a:avLst/>
          </a:prstGeom>
        </p:spPr>
        <p:txBody>
          <a:bodyPr wrap="none">
            <a:spAutoFit/>
          </a:bodyPr>
          <a:lstStyle/>
          <a:p>
            <a:r>
              <a:rPr lang="en-US" sz="1400" dirty="0" smtClean="0"/>
              <a:t>HERMES, arXiv:1002.3921</a:t>
            </a:r>
            <a:endParaRPr lang="en-US" sz="1400" dirty="0"/>
          </a:p>
        </p:txBody>
      </p:sp>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121400" y="4324350"/>
            <a:ext cx="584200" cy="2159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727700" y="6007100"/>
            <a:ext cx="584200" cy="215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srcRect/>
          <a:stretch>
            <a:fillRect/>
          </a:stretch>
        </p:blipFill>
        <p:spPr bwMode="auto">
          <a:xfrm>
            <a:off x="457200" y="719861"/>
            <a:ext cx="3642492" cy="4156939"/>
          </a:xfrm>
          <a:prstGeom prst="rect">
            <a:avLst/>
          </a:prstGeom>
          <a:noFill/>
        </p:spPr>
      </p:pic>
      <p:sp>
        <p:nvSpPr>
          <p:cNvPr id="16388" name="Rectangle 4"/>
          <p:cNvSpPr>
            <a:spLocks noChangeArrowheads="1"/>
          </p:cNvSpPr>
          <p:nvPr/>
        </p:nvSpPr>
        <p:spPr bwMode="auto">
          <a:xfrm>
            <a:off x="457200" y="0"/>
            <a:ext cx="8153400" cy="533400"/>
          </a:xfrm>
          <a:prstGeom prst="rect">
            <a:avLst/>
          </a:prstGeom>
          <a:solidFill>
            <a:srgbClr val="000099"/>
          </a:solidFill>
          <a:ln w="9525">
            <a:noFill/>
            <a:miter lim="800000"/>
            <a:headEnd/>
            <a:tailEnd/>
          </a:ln>
          <a:effectLst>
            <a:outerShdw blurRad="63500" dist="89803" dir="2700000" algn="ctr" rotWithShape="0">
              <a:srgbClr val="000099">
                <a:alpha val="74998"/>
              </a:srgbClr>
            </a:outerShdw>
          </a:effectLst>
        </p:spPr>
        <p:txBody>
          <a:bodyPr anchor="ctr">
            <a:prstTxWarp prst="textNoShape">
              <a:avLst/>
            </a:prstTxWarp>
          </a:bodyPr>
          <a:lstStyle/>
          <a:p>
            <a:pPr algn="ctr">
              <a:defRPr/>
            </a:pPr>
            <a:r>
              <a:rPr lang="en-US" sz="2800" dirty="0">
                <a:solidFill>
                  <a:schemeClr val="bg1"/>
                </a:solidFill>
                <a:latin typeface="Comic Sans MS" pitchFamily="28" charset="0"/>
              </a:rPr>
              <a:t>A</a:t>
            </a:r>
            <a:r>
              <a:rPr lang="en-US" sz="2800" baseline="-25000" dirty="0">
                <a:solidFill>
                  <a:schemeClr val="bg1"/>
                </a:solidFill>
                <a:latin typeface="Comic Sans MS" pitchFamily="28" charset="0"/>
              </a:rPr>
              <a:t>1</a:t>
            </a:r>
            <a:r>
              <a:rPr lang="en-US" sz="2800" baseline="30000" dirty="0">
                <a:solidFill>
                  <a:schemeClr val="bg1"/>
                </a:solidFill>
                <a:latin typeface="Comic Sans MS" pitchFamily="28" charset="0"/>
              </a:rPr>
              <a:t>n</a:t>
            </a:r>
            <a:r>
              <a:rPr lang="en-US" sz="2800" dirty="0">
                <a:solidFill>
                  <a:schemeClr val="bg1"/>
                </a:solidFill>
                <a:latin typeface="Comic Sans MS" pitchFamily="28" charset="0"/>
              </a:rPr>
              <a:t> and </a:t>
            </a:r>
            <a:r>
              <a:rPr lang="en-US" sz="2800" dirty="0" err="1">
                <a:solidFill>
                  <a:schemeClr val="bg1"/>
                </a:solidFill>
                <a:latin typeface="Comic Sans MS" pitchFamily="28" charset="0"/>
              </a:rPr>
              <a:t>Helicity</a:t>
            </a:r>
            <a:r>
              <a:rPr lang="en-US" sz="2800" dirty="0">
                <a:solidFill>
                  <a:schemeClr val="bg1"/>
                </a:solidFill>
                <a:latin typeface="Comic Sans MS" pitchFamily="28" charset="0"/>
              </a:rPr>
              <a:t>-Flavor Decomposition</a:t>
            </a:r>
            <a:r>
              <a:rPr lang="en-US" sz="3200" b="1" dirty="0">
                <a:solidFill>
                  <a:srgbClr val="FC9600"/>
                </a:solidFill>
                <a:latin typeface="Comic Sans MS" pitchFamily="28" charset="0"/>
              </a:rPr>
              <a:t> </a:t>
            </a:r>
          </a:p>
        </p:txBody>
      </p:sp>
      <p:pic>
        <p:nvPicPr>
          <p:cNvPr id="16396" name="Picture 12" descr="deltau_deltad_6GeV"/>
          <p:cNvPicPr>
            <a:picLocks noChangeAspect="1" noChangeArrowheads="1"/>
          </p:cNvPicPr>
          <p:nvPr/>
        </p:nvPicPr>
        <p:blipFill>
          <a:blip r:embed="rId4"/>
          <a:srcRect/>
          <a:stretch>
            <a:fillRect/>
          </a:stretch>
        </p:blipFill>
        <p:spPr bwMode="auto">
          <a:xfrm>
            <a:off x="4921250" y="762000"/>
            <a:ext cx="3689350" cy="5257800"/>
          </a:xfrm>
          <a:prstGeom prst="rect">
            <a:avLst/>
          </a:prstGeom>
          <a:noFill/>
          <a:ln w="9525">
            <a:noFill/>
            <a:miter lim="800000"/>
            <a:headEnd/>
            <a:tailEnd/>
          </a:ln>
        </p:spPr>
      </p:pic>
      <p:pic>
        <p:nvPicPr>
          <p:cNvPr id="16398" name="Picture 14"/>
          <p:cNvPicPr>
            <a:picLocks noChangeAspect="1" noChangeArrowheads="1"/>
          </p:cNvPicPr>
          <p:nvPr/>
        </p:nvPicPr>
        <p:blipFill>
          <a:blip r:embed="rId5"/>
          <a:srcRect/>
          <a:stretch>
            <a:fillRect/>
          </a:stretch>
        </p:blipFill>
        <p:spPr bwMode="auto">
          <a:xfrm>
            <a:off x="291279" y="719861"/>
            <a:ext cx="3808413" cy="4114800"/>
          </a:xfrm>
          <a:prstGeom prst="rect">
            <a:avLst/>
          </a:prstGeom>
          <a:noFill/>
          <a:ln w="9525">
            <a:noFill/>
            <a:miter lim="800000"/>
            <a:headEnd/>
            <a:tailEnd/>
          </a:ln>
        </p:spPr>
      </p:pic>
      <p:pic>
        <p:nvPicPr>
          <p:cNvPr id="5" name="Picture 13"/>
          <p:cNvPicPr>
            <a:picLocks noChangeAspect="1" noChangeArrowheads="1"/>
          </p:cNvPicPr>
          <p:nvPr/>
        </p:nvPicPr>
        <p:blipFill>
          <a:blip r:embed="rId6"/>
          <a:srcRect/>
          <a:stretch>
            <a:fillRect/>
          </a:stretch>
        </p:blipFill>
        <p:spPr bwMode="auto">
          <a:xfrm>
            <a:off x="457200" y="4876800"/>
            <a:ext cx="4114800" cy="1801813"/>
          </a:xfrm>
          <a:prstGeom prst="rect">
            <a:avLst/>
          </a:prstGeom>
          <a:noFill/>
        </p:spPr>
      </p:pic>
      <p:sp>
        <p:nvSpPr>
          <p:cNvPr id="7" name="Date Placeholder 6"/>
          <p:cNvSpPr>
            <a:spLocks noGrp="1"/>
          </p:cNvSpPr>
          <p:nvPr>
            <p:ph type="dt" sz="half" idx="10"/>
          </p:nvPr>
        </p:nvSpPr>
        <p:spPr/>
        <p:txBody>
          <a:bodyPr/>
          <a:lstStyle/>
          <a:p>
            <a:fld id="{0576F3CA-25B1-3144-85D1-980E9F458FBB}" type="datetime1">
              <a:rPr lang="en-US" smtClean="0"/>
              <a:pPr/>
              <a:t>10/15/10</a:t>
            </a:fld>
            <a:endParaRPr lang="en-US"/>
          </a:p>
        </p:txBody>
      </p:sp>
      <p:sp>
        <p:nvSpPr>
          <p:cNvPr id="8" name="Footer Placeholder 7"/>
          <p:cNvSpPr>
            <a:spLocks noGrp="1"/>
          </p:cNvSpPr>
          <p:nvPr>
            <p:ph type="ftr" sz="quarter" idx="11"/>
          </p:nvPr>
        </p:nvSpPr>
        <p:spPr/>
        <p:txBody>
          <a:bodyPr/>
          <a:lstStyle/>
          <a:p>
            <a:r>
              <a:rPr lang="en-US" smtClean="0"/>
              <a:t>HIX2010, Newport News, VA</a:t>
            </a:r>
            <a:endParaRPr lang="en-US"/>
          </a:p>
        </p:txBody>
      </p:sp>
      <p:sp>
        <p:nvSpPr>
          <p:cNvPr id="9" name="TextBox 8"/>
          <p:cNvSpPr txBox="1"/>
          <p:nvPr/>
        </p:nvSpPr>
        <p:spPr>
          <a:xfrm>
            <a:off x="7202905" y="6019800"/>
            <a:ext cx="1407695" cy="369332"/>
          </a:xfrm>
          <a:prstGeom prst="rect">
            <a:avLst/>
          </a:prstGeom>
          <a:noFill/>
        </p:spPr>
        <p:txBody>
          <a:bodyPr wrap="none" rtlCol="0">
            <a:spAutoFit/>
          </a:bodyPr>
          <a:lstStyle/>
          <a:p>
            <a:r>
              <a:rPr lang="en-US" dirty="0" err="1" smtClean="0"/>
              <a:t>JLab</a:t>
            </a:r>
            <a:r>
              <a:rPr lang="en-US" dirty="0" smtClean="0"/>
              <a:t> E99-117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96"/>
                                        </p:tgtEl>
                                        <p:attrNameLst>
                                          <p:attrName>style.visibility</p:attrName>
                                        </p:attrNameLst>
                                      </p:cBhvr>
                                      <p:to>
                                        <p:strVal val="visible"/>
                                      </p:to>
                                    </p:set>
                                    <p:anim calcmode="lin" valueType="num">
                                      <p:cBhvr additive="base">
                                        <p:cTn id="15" dur="500" fill="hold"/>
                                        <p:tgtEl>
                                          <p:spTgt spid="16396"/>
                                        </p:tgtEl>
                                        <p:attrNameLst>
                                          <p:attrName>ppt_x</p:attrName>
                                        </p:attrNameLst>
                                      </p:cBhvr>
                                      <p:tavLst>
                                        <p:tav tm="0">
                                          <p:val>
                                            <p:strVal val="#ppt_x"/>
                                          </p:val>
                                        </p:tav>
                                        <p:tav tm="100000">
                                          <p:val>
                                            <p:strVal val="#ppt_x"/>
                                          </p:val>
                                        </p:tav>
                                      </p:tavLst>
                                    </p:anim>
                                    <p:anim calcmode="lin" valueType="num">
                                      <p:cBhvr additive="base">
                                        <p:cTn id="16"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03/19/10</a:t>
            </a:r>
            <a:endParaRPr lang="en-US"/>
          </a:p>
        </p:txBody>
      </p:sp>
      <p:sp>
        <p:nvSpPr>
          <p:cNvPr id="3" name="Footer Placeholder 2"/>
          <p:cNvSpPr>
            <a:spLocks noGrp="1"/>
          </p:cNvSpPr>
          <p:nvPr>
            <p:ph type="ftr" sz="quarter" idx="11"/>
          </p:nvPr>
        </p:nvSpPr>
        <p:spPr/>
        <p:txBody>
          <a:bodyPr/>
          <a:lstStyle/>
          <a:p>
            <a:r>
              <a:rPr lang="en-US" smtClean="0"/>
              <a:t>RIKEN-BNL Research Center</a:t>
            </a:r>
            <a:endParaRPr lang="en-US"/>
          </a:p>
        </p:txBody>
      </p:sp>
      <p:sp>
        <p:nvSpPr>
          <p:cNvPr id="4" name="Slide Number Placeholder 3"/>
          <p:cNvSpPr>
            <a:spLocks noGrp="1"/>
          </p:cNvSpPr>
          <p:nvPr>
            <p:ph type="sldNum" sz="quarter" idx="12"/>
          </p:nvPr>
        </p:nvSpPr>
        <p:spPr/>
        <p:txBody>
          <a:bodyPr/>
          <a:lstStyle/>
          <a:p>
            <a:fld id="{11548FBF-D535-F44F-B62B-60D5FE5B6CAF}" type="slidenum">
              <a:rPr lang="en-US" smtClean="0"/>
              <a:pPr/>
              <a:t>8</a:t>
            </a:fld>
            <a:endParaRPr lang="en-US"/>
          </a:p>
        </p:txBody>
      </p:sp>
      <p:pic>
        <p:nvPicPr>
          <p:cNvPr id="6" name="Picture 5" descr="vogelsang.png"/>
          <p:cNvPicPr>
            <a:picLocks noChangeAspect="1"/>
          </p:cNvPicPr>
          <p:nvPr/>
        </p:nvPicPr>
        <p:blipFill>
          <a:blip r:embed="rId2"/>
          <a:stretch>
            <a:fillRect/>
          </a:stretch>
        </p:blipFill>
        <p:spPr>
          <a:xfrm>
            <a:off x="0" y="156103"/>
            <a:ext cx="9144000" cy="7058986"/>
          </a:xfrm>
          <a:prstGeom prst="rect">
            <a:avLst/>
          </a:prstGeom>
        </p:spPr>
      </p:pic>
      <p:sp>
        <p:nvSpPr>
          <p:cNvPr id="7" name="TextBox 6"/>
          <p:cNvSpPr txBox="1"/>
          <p:nvPr/>
        </p:nvSpPr>
        <p:spPr>
          <a:xfrm>
            <a:off x="457201" y="0"/>
            <a:ext cx="8686800" cy="830997"/>
          </a:xfrm>
          <a:prstGeom prst="rect">
            <a:avLst/>
          </a:prstGeom>
          <a:noFill/>
        </p:spPr>
        <p:txBody>
          <a:bodyPr wrap="square" rtlCol="0">
            <a:spAutoFit/>
          </a:bodyPr>
          <a:lstStyle/>
          <a:p>
            <a:pPr algn="ctr"/>
            <a:r>
              <a:rPr lang="en-US" sz="2400" dirty="0" err="1" smtClean="0">
                <a:solidFill>
                  <a:srgbClr val="FF00FF"/>
                </a:solidFill>
              </a:rPr>
              <a:t>HiX</a:t>
            </a:r>
            <a:r>
              <a:rPr lang="en-US" sz="2400" dirty="0" smtClean="0">
                <a:solidFill>
                  <a:srgbClr val="FF00FF"/>
                </a:solidFill>
              </a:rPr>
              <a:t> 2004 Workshop, Marseille, France</a:t>
            </a:r>
          </a:p>
          <a:p>
            <a:pPr algn="ctr"/>
            <a:r>
              <a:rPr lang="en-US" sz="2400" dirty="0" smtClean="0">
                <a:solidFill>
                  <a:srgbClr val="FF00FF"/>
                </a:solidFill>
              </a:rPr>
              <a:t>W. </a:t>
            </a:r>
            <a:r>
              <a:rPr lang="en-US" sz="2400" dirty="0" err="1" smtClean="0">
                <a:solidFill>
                  <a:srgbClr val="FF00FF"/>
                </a:solidFill>
              </a:rPr>
              <a:t>Vogelsang</a:t>
            </a:r>
            <a:endParaRPr lang="en-US" sz="2400" dirty="0">
              <a:solidFill>
                <a:srgbClr val="FF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A1p_paper"/>
          <p:cNvPicPr>
            <a:picLocks noChangeAspect="1" noChangeArrowheads="1"/>
          </p:cNvPicPr>
          <p:nvPr/>
        </p:nvPicPr>
        <p:blipFill>
          <a:blip r:embed="rId3"/>
          <a:srcRect r="4568"/>
          <a:stretch>
            <a:fillRect/>
          </a:stretch>
        </p:blipFill>
        <p:spPr bwMode="auto">
          <a:xfrm>
            <a:off x="0" y="990600"/>
            <a:ext cx="5041900" cy="5283200"/>
          </a:xfrm>
          <a:prstGeom prst="rect">
            <a:avLst/>
          </a:prstGeom>
          <a:noFill/>
          <a:ln w="9525">
            <a:noFill/>
            <a:miter lim="800000"/>
            <a:headEnd/>
            <a:tailEnd/>
          </a:ln>
        </p:spPr>
      </p:pic>
      <p:sp>
        <p:nvSpPr>
          <p:cNvPr id="28675" name="Text Box 6"/>
          <p:cNvSpPr txBox="1">
            <a:spLocks noChangeArrowheads="1"/>
          </p:cNvSpPr>
          <p:nvPr/>
        </p:nvSpPr>
        <p:spPr bwMode="auto">
          <a:xfrm>
            <a:off x="1981200" y="228600"/>
            <a:ext cx="5324475" cy="579438"/>
          </a:xfrm>
          <a:prstGeom prst="rect">
            <a:avLst/>
          </a:prstGeom>
          <a:noFill/>
          <a:ln w="9525">
            <a:noFill/>
            <a:miter lim="800000"/>
            <a:headEnd/>
            <a:tailEnd/>
          </a:ln>
        </p:spPr>
        <p:txBody>
          <a:bodyPr wrap="none">
            <a:prstTxWarp prst="textNoShape">
              <a:avLst/>
            </a:prstTxWarp>
            <a:spAutoFit/>
          </a:bodyPr>
          <a:lstStyle/>
          <a:p>
            <a:pPr eaLnBrk="1" hangingPunct="1"/>
            <a:r>
              <a:rPr lang="en-US" sz="3200">
                <a:solidFill>
                  <a:srgbClr val="D00000"/>
                </a:solidFill>
              </a:rPr>
              <a:t>Virtual photon asymmetry A</a:t>
            </a:r>
            <a:r>
              <a:rPr lang="en-US" sz="3200" baseline="-25000">
                <a:solidFill>
                  <a:srgbClr val="D00000"/>
                </a:solidFill>
              </a:rPr>
              <a:t>1</a:t>
            </a:r>
            <a:endParaRPr lang="en-US" sz="3200">
              <a:solidFill>
                <a:srgbClr val="D00000"/>
              </a:solidFill>
            </a:endParaRPr>
          </a:p>
        </p:txBody>
      </p:sp>
      <p:sp>
        <p:nvSpPr>
          <p:cNvPr id="28676" name="Text Box 7"/>
          <p:cNvSpPr txBox="1">
            <a:spLocks noChangeArrowheads="1"/>
          </p:cNvSpPr>
          <p:nvPr/>
        </p:nvSpPr>
        <p:spPr bwMode="auto">
          <a:xfrm>
            <a:off x="3124200" y="3505200"/>
            <a:ext cx="1387475" cy="517525"/>
          </a:xfrm>
          <a:prstGeom prst="rect">
            <a:avLst/>
          </a:prstGeom>
          <a:noFill/>
          <a:ln w="9525">
            <a:noFill/>
            <a:miter lim="800000"/>
            <a:headEnd/>
            <a:tailEnd/>
          </a:ln>
        </p:spPr>
        <p:txBody>
          <a:bodyPr>
            <a:prstTxWarp prst="textNoShape">
              <a:avLst/>
            </a:prstTxWarp>
            <a:spAutoFit/>
          </a:bodyPr>
          <a:lstStyle/>
          <a:p>
            <a:pPr eaLnBrk="1" hangingPunct="1"/>
            <a:r>
              <a:rPr lang="en-US" sz="1400">
                <a:solidFill>
                  <a:srgbClr val="CC0099"/>
                </a:solidFill>
              </a:rPr>
              <a:t>Hyperfine perturbed QM</a:t>
            </a:r>
          </a:p>
        </p:txBody>
      </p:sp>
      <p:sp>
        <p:nvSpPr>
          <p:cNvPr id="28677" name="Text Box 8"/>
          <p:cNvSpPr txBox="1">
            <a:spLocks noChangeArrowheads="1"/>
          </p:cNvSpPr>
          <p:nvPr/>
        </p:nvSpPr>
        <p:spPr bwMode="auto">
          <a:xfrm>
            <a:off x="2819400" y="1295400"/>
            <a:ext cx="72707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solidFill>
                  <a:srgbClr val="0000FF"/>
                </a:solidFill>
              </a:rPr>
              <a:t>Duality</a:t>
            </a:r>
          </a:p>
        </p:txBody>
      </p:sp>
      <p:sp>
        <p:nvSpPr>
          <p:cNvPr id="28678" name="Line 9"/>
          <p:cNvSpPr>
            <a:spLocks noChangeShapeType="1"/>
          </p:cNvSpPr>
          <p:nvPr/>
        </p:nvSpPr>
        <p:spPr bwMode="auto">
          <a:xfrm flipH="1" flipV="1">
            <a:off x="3276600" y="2971800"/>
            <a:ext cx="304800" cy="457200"/>
          </a:xfrm>
          <a:prstGeom prst="line">
            <a:avLst/>
          </a:prstGeom>
          <a:noFill/>
          <a:ln w="9525">
            <a:solidFill>
              <a:srgbClr val="CC0099"/>
            </a:solidFill>
            <a:round/>
            <a:headEnd/>
            <a:tailEnd type="triangle" w="med" len="med"/>
          </a:ln>
        </p:spPr>
        <p:txBody>
          <a:bodyPr>
            <a:prstTxWarp prst="textNoShape">
              <a:avLst/>
            </a:prstTxWarp>
          </a:bodyPr>
          <a:lstStyle/>
          <a:p>
            <a:endParaRPr lang="en-US"/>
          </a:p>
        </p:txBody>
      </p:sp>
      <p:sp>
        <p:nvSpPr>
          <p:cNvPr id="28679" name="Text Box 10"/>
          <p:cNvSpPr txBox="1">
            <a:spLocks noChangeArrowheads="1"/>
          </p:cNvSpPr>
          <p:nvPr/>
        </p:nvSpPr>
        <p:spPr bwMode="auto">
          <a:xfrm>
            <a:off x="1600200" y="4343400"/>
            <a:ext cx="1981200" cy="457200"/>
          </a:xfrm>
          <a:prstGeom prst="rect">
            <a:avLst/>
          </a:prstGeom>
          <a:noFill/>
          <a:ln w="9525">
            <a:noFill/>
            <a:miter lim="800000"/>
            <a:headEnd/>
            <a:tailEnd/>
          </a:ln>
        </p:spPr>
        <p:txBody>
          <a:bodyPr>
            <a:prstTxWarp prst="textNoShape">
              <a:avLst/>
            </a:prstTxWarp>
            <a:spAutoFit/>
          </a:bodyPr>
          <a:lstStyle/>
          <a:p>
            <a:pPr eaLnBrk="1" hangingPunct="1"/>
            <a:r>
              <a:rPr lang="en-US" sz="1200">
                <a:solidFill>
                  <a:srgbClr val="FF9900"/>
                </a:solidFill>
              </a:rPr>
              <a:t>World data parameterized at Q</a:t>
            </a:r>
            <a:r>
              <a:rPr lang="en-US" sz="1200" baseline="30000">
                <a:solidFill>
                  <a:srgbClr val="FF9900"/>
                </a:solidFill>
              </a:rPr>
              <a:t>2</a:t>
            </a:r>
            <a:r>
              <a:rPr lang="en-US" sz="1200">
                <a:solidFill>
                  <a:srgbClr val="FF9900"/>
                </a:solidFill>
              </a:rPr>
              <a:t>=10 GeV</a:t>
            </a:r>
            <a:r>
              <a:rPr lang="en-US" sz="1200" baseline="30000">
                <a:solidFill>
                  <a:srgbClr val="FF9900"/>
                </a:solidFill>
              </a:rPr>
              <a:t>2</a:t>
            </a:r>
          </a:p>
        </p:txBody>
      </p:sp>
      <p:sp>
        <p:nvSpPr>
          <p:cNvPr id="28680" name="Line 11"/>
          <p:cNvSpPr>
            <a:spLocks noChangeShapeType="1"/>
          </p:cNvSpPr>
          <p:nvPr/>
        </p:nvSpPr>
        <p:spPr bwMode="auto">
          <a:xfrm flipH="1">
            <a:off x="2971800" y="1524000"/>
            <a:ext cx="152400" cy="762000"/>
          </a:xfrm>
          <a:prstGeom prst="line">
            <a:avLst/>
          </a:prstGeom>
          <a:noFill/>
          <a:ln w="9525">
            <a:solidFill>
              <a:srgbClr val="0000FF"/>
            </a:solidFill>
            <a:round/>
            <a:headEnd/>
            <a:tailEnd type="triangle" w="med" len="med"/>
          </a:ln>
        </p:spPr>
        <p:txBody>
          <a:bodyPr>
            <a:prstTxWarp prst="textNoShape">
              <a:avLst/>
            </a:prstTxWarp>
          </a:bodyPr>
          <a:lstStyle/>
          <a:p>
            <a:endParaRPr lang="en-US"/>
          </a:p>
        </p:txBody>
      </p:sp>
      <p:sp>
        <p:nvSpPr>
          <p:cNvPr id="28681" name="Line 12"/>
          <p:cNvSpPr>
            <a:spLocks noChangeShapeType="1"/>
          </p:cNvSpPr>
          <p:nvPr/>
        </p:nvSpPr>
        <p:spPr bwMode="auto">
          <a:xfrm>
            <a:off x="3124200" y="1524000"/>
            <a:ext cx="0" cy="838200"/>
          </a:xfrm>
          <a:prstGeom prst="line">
            <a:avLst/>
          </a:prstGeom>
          <a:noFill/>
          <a:ln w="9525">
            <a:solidFill>
              <a:srgbClr val="0000FF"/>
            </a:solidFill>
            <a:round/>
            <a:headEnd/>
            <a:tailEnd type="triangle" w="med" len="med"/>
          </a:ln>
        </p:spPr>
        <p:txBody>
          <a:bodyPr>
            <a:prstTxWarp prst="textNoShape">
              <a:avLst/>
            </a:prstTxWarp>
          </a:bodyPr>
          <a:lstStyle/>
          <a:p>
            <a:endParaRPr lang="en-US"/>
          </a:p>
        </p:txBody>
      </p:sp>
      <p:sp>
        <p:nvSpPr>
          <p:cNvPr id="28682" name="Line 13"/>
          <p:cNvSpPr>
            <a:spLocks noChangeShapeType="1"/>
          </p:cNvSpPr>
          <p:nvPr/>
        </p:nvSpPr>
        <p:spPr bwMode="auto">
          <a:xfrm>
            <a:off x="3124200" y="1524000"/>
            <a:ext cx="228600" cy="838200"/>
          </a:xfrm>
          <a:prstGeom prst="line">
            <a:avLst/>
          </a:prstGeom>
          <a:noFill/>
          <a:ln w="9525">
            <a:solidFill>
              <a:srgbClr val="0000FF"/>
            </a:solidFill>
            <a:round/>
            <a:headEnd/>
            <a:tailEnd type="triangle" w="med" len="med"/>
          </a:ln>
        </p:spPr>
        <p:txBody>
          <a:bodyPr>
            <a:prstTxWarp prst="textNoShape">
              <a:avLst/>
            </a:prstTxWarp>
          </a:bodyPr>
          <a:lstStyle/>
          <a:p>
            <a:endParaRPr lang="en-US"/>
          </a:p>
        </p:txBody>
      </p:sp>
      <p:sp>
        <p:nvSpPr>
          <p:cNvPr id="28683" name="Line 14"/>
          <p:cNvSpPr>
            <a:spLocks noChangeShapeType="1"/>
          </p:cNvSpPr>
          <p:nvPr/>
        </p:nvSpPr>
        <p:spPr bwMode="auto">
          <a:xfrm flipH="1">
            <a:off x="1219200" y="4495800"/>
            <a:ext cx="457200" cy="0"/>
          </a:xfrm>
          <a:prstGeom prst="line">
            <a:avLst/>
          </a:prstGeom>
          <a:noFill/>
          <a:ln w="9525">
            <a:solidFill>
              <a:srgbClr val="FF9900"/>
            </a:solidFill>
            <a:round/>
            <a:headEnd/>
            <a:tailEnd type="triangle" w="med" len="med"/>
          </a:ln>
        </p:spPr>
        <p:txBody>
          <a:bodyPr>
            <a:prstTxWarp prst="textNoShape">
              <a:avLst/>
            </a:prstTxWarp>
          </a:bodyPr>
          <a:lstStyle/>
          <a:p>
            <a:endParaRPr lang="en-US"/>
          </a:p>
        </p:txBody>
      </p:sp>
      <p:sp>
        <p:nvSpPr>
          <p:cNvPr id="28684" name="Text Box 15"/>
          <p:cNvSpPr txBox="1">
            <a:spLocks noChangeArrowheads="1"/>
          </p:cNvSpPr>
          <p:nvPr/>
        </p:nvSpPr>
        <p:spPr bwMode="auto">
          <a:xfrm>
            <a:off x="2209800" y="1219200"/>
            <a:ext cx="590550" cy="457200"/>
          </a:xfrm>
          <a:prstGeom prst="rect">
            <a:avLst/>
          </a:prstGeom>
          <a:noFill/>
          <a:ln w="9525">
            <a:noFill/>
            <a:miter lim="800000"/>
            <a:headEnd/>
            <a:tailEnd/>
          </a:ln>
        </p:spPr>
        <p:txBody>
          <a:bodyPr wrap="none">
            <a:prstTxWarp prst="textNoShape">
              <a:avLst/>
            </a:prstTxWarp>
            <a:spAutoFit/>
          </a:bodyPr>
          <a:lstStyle/>
          <a:p>
            <a:pPr eaLnBrk="1" hangingPunct="1"/>
            <a:r>
              <a:rPr lang="en-US" sz="1200">
                <a:solidFill>
                  <a:srgbClr val="FF0000"/>
                </a:solidFill>
              </a:rPr>
              <a:t>Jlab/</a:t>
            </a:r>
          </a:p>
          <a:p>
            <a:pPr eaLnBrk="1" hangingPunct="1"/>
            <a:r>
              <a:rPr lang="en-US" sz="1200">
                <a:solidFill>
                  <a:srgbClr val="FF0000"/>
                </a:solidFill>
              </a:rPr>
              <a:t>Hall B</a:t>
            </a:r>
          </a:p>
        </p:txBody>
      </p:sp>
      <p:sp>
        <p:nvSpPr>
          <p:cNvPr id="28685" name="Line 16"/>
          <p:cNvSpPr>
            <a:spLocks noChangeShapeType="1"/>
          </p:cNvSpPr>
          <p:nvPr/>
        </p:nvSpPr>
        <p:spPr bwMode="auto">
          <a:xfrm>
            <a:off x="2057400" y="1447800"/>
            <a:ext cx="228600"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28686" name="Rectangle 19"/>
          <p:cNvSpPr>
            <a:spLocks noChangeArrowheads="1"/>
          </p:cNvSpPr>
          <p:nvPr/>
        </p:nvSpPr>
        <p:spPr bwMode="auto">
          <a:xfrm>
            <a:off x="3810000" y="6521450"/>
            <a:ext cx="5334000" cy="336550"/>
          </a:xfrm>
          <a:prstGeom prst="rect">
            <a:avLst/>
          </a:prstGeom>
          <a:noFill/>
          <a:ln w="9525">
            <a:noFill/>
            <a:miter lim="800000"/>
            <a:headEnd/>
            <a:tailEnd/>
          </a:ln>
        </p:spPr>
        <p:txBody>
          <a:bodyPr>
            <a:prstTxWarp prst="textNoShape">
              <a:avLst/>
            </a:prstTxWarp>
            <a:spAutoFit/>
          </a:bodyPr>
          <a:lstStyle/>
          <a:p>
            <a:pPr eaLnBrk="1" hangingPunct="1">
              <a:buClr>
                <a:srgbClr val="FF3300"/>
              </a:buClr>
            </a:pPr>
            <a:r>
              <a:rPr lang="en-US" sz="1600" i="1">
                <a:solidFill>
                  <a:schemeClr val="accent2"/>
                </a:solidFill>
              </a:rPr>
              <a:t>F. Close and W.  Melnitchouk, Phys. Rev. C 68, 035210</a:t>
            </a:r>
          </a:p>
        </p:txBody>
      </p:sp>
      <p:sp>
        <p:nvSpPr>
          <p:cNvPr id="28687" name="Rectangle 20"/>
          <p:cNvSpPr>
            <a:spLocks noChangeArrowheads="1"/>
          </p:cNvSpPr>
          <p:nvPr/>
        </p:nvSpPr>
        <p:spPr bwMode="auto">
          <a:xfrm>
            <a:off x="152400" y="6521450"/>
            <a:ext cx="3211513" cy="336550"/>
          </a:xfrm>
          <a:prstGeom prst="rect">
            <a:avLst/>
          </a:prstGeom>
          <a:noFill/>
          <a:ln w="9525">
            <a:noFill/>
            <a:miter lim="800000"/>
            <a:headEnd/>
            <a:tailEnd/>
          </a:ln>
        </p:spPr>
        <p:txBody>
          <a:bodyPr wrap="none">
            <a:prstTxWarp prst="textNoShape">
              <a:avLst/>
            </a:prstTxWarp>
            <a:spAutoFit/>
          </a:bodyPr>
          <a:lstStyle/>
          <a:p>
            <a:r>
              <a:rPr lang="en-US" sz="1600" i="1" dirty="0">
                <a:solidFill>
                  <a:srgbClr val="9307A3"/>
                </a:solidFill>
              </a:rPr>
              <a:t>N.  </a:t>
            </a:r>
            <a:r>
              <a:rPr lang="en-US" sz="1600" i="1" dirty="0" err="1">
                <a:solidFill>
                  <a:srgbClr val="9307A3"/>
                </a:solidFill>
              </a:rPr>
              <a:t>Isgur</a:t>
            </a:r>
            <a:r>
              <a:rPr lang="en-US" sz="1600" i="1" dirty="0">
                <a:solidFill>
                  <a:srgbClr val="9307A3"/>
                </a:solidFill>
              </a:rPr>
              <a:t>, Phys. Rev. D 59, 34013</a:t>
            </a:r>
          </a:p>
        </p:txBody>
      </p:sp>
      <p:pic>
        <p:nvPicPr>
          <p:cNvPr id="28688" name="Picture 21" descr="A1d"/>
          <p:cNvPicPr>
            <a:picLocks noChangeAspect="1" noChangeArrowheads="1"/>
          </p:cNvPicPr>
          <p:nvPr/>
        </p:nvPicPr>
        <mc:AlternateContent>
          <mc:Choice xmlns:ma="http://schemas.microsoft.com/office/mac/drawingml/2008/main" Requires="ma">
            <p:blipFill>
              <a:blip r:embed="rId4"/>
              <a:srcRect r="6557"/>
              <a:stretch>
                <a:fillRect/>
              </a:stretch>
            </p:blipFill>
          </mc:Choice>
          <mc:Fallback>
            <p:blipFill>
              <a:blip r:embed="rId5"/>
              <a:srcRect r="6557"/>
              <a:stretch>
                <a:fillRect/>
              </a:stretch>
            </p:blipFill>
          </mc:Fallback>
        </mc:AlternateContent>
        <p:spPr bwMode="auto">
          <a:xfrm>
            <a:off x="4953000" y="914400"/>
            <a:ext cx="4191000" cy="5410200"/>
          </a:xfrm>
          <a:prstGeom prst="rect">
            <a:avLst/>
          </a:prstGeom>
          <a:noFill/>
          <a:ln w="9525">
            <a:noFill/>
            <a:miter lim="800000"/>
            <a:headEnd/>
            <a:tailEnd/>
          </a:ln>
        </p:spPr>
      </p:pic>
      <p:sp>
        <p:nvSpPr>
          <p:cNvPr id="28689" name="Rectangle 23"/>
          <p:cNvSpPr>
            <a:spLocks noChangeArrowheads="1"/>
          </p:cNvSpPr>
          <p:nvPr/>
        </p:nvSpPr>
        <p:spPr bwMode="auto">
          <a:xfrm>
            <a:off x="4191000" y="2514600"/>
            <a:ext cx="3048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8690" name="Text Box 24"/>
          <p:cNvSpPr txBox="1">
            <a:spLocks noChangeArrowheads="1"/>
          </p:cNvSpPr>
          <p:nvPr/>
        </p:nvSpPr>
        <p:spPr bwMode="auto">
          <a:xfrm rot="-5400000">
            <a:off x="3900487" y="1935163"/>
            <a:ext cx="2225675" cy="336550"/>
          </a:xfrm>
          <a:prstGeom prst="rect">
            <a:avLst/>
          </a:prstGeom>
          <a:solidFill>
            <a:schemeClr val="bg1"/>
          </a:solidFill>
          <a:ln w="9525">
            <a:noFill/>
            <a:miter lim="800000"/>
            <a:headEnd/>
            <a:tailEnd/>
          </a:ln>
        </p:spPr>
        <p:txBody>
          <a:bodyPr wrap="none">
            <a:prstTxWarp prst="textNoShape">
              <a:avLst/>
            </a:prstTxWarp>
            <a:spAutoFit/>
          </a:bodyPr>
          <a:lstStyle/>
          <a:p>
            <a:r>
              <a:rPr lang="en-US" sz="1600"/>
              <a:t>A</a:t>
            </a:r>
            <a:r>
              <a:rPr lang="en-US" sz="1600" baseline="-25000"/>
              <a:t>1d</a:t>
            </a:r>
            <a:r>
              <a:rPr lang="en-US" sz="1600"/>
              <a:t> (D-state corrected)</a:t>
            </a:r>
          </a:p>
        </p:txBody>
      </p:sp>
      <p:sp>
        <p:nvSpPr>
          <p:cNvPr id="28691" name="WordArt 26"/>
          <p:cNvSpPr>
            <a:spLocks noChangeArrowheads="1" noChangeShapeType="1" noTextEdit="1"/>
          </p:cNvSpPr>
          <p:nvPr/>
        </p:nvSpPr>
        <p:spPr bwMode="auto">
          <a:xfrm>
            <a:off x="3886200" y="4343400"/>
            <a:ext cx="304800" cy="6477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en-US" sz="36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p</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endParaRPr>
          </a:p>
        </p:txBody>
      </p:sp>
      <p:sp>
        <p:nvSpPr>
          <p:cNvPr id="28692" name="WordArt 27"/>
          <p:cNvSpPr>
            <a:spLocks noChangeArrowheads="1" noChangeShapeType="1" noTextEdit="1"/>
          </p:cNvSpPr>
          <p:nvPr/>
        </p:nvSpPr>
        <p:spPr bwMode="auto">
          <a:xfrm>
            <a:off x="8382000" y="1219200"/>
            <a:ext cx="304800" cy="6477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d</a:t>
            </a:r>
          </a:p>
        </p:txBody>
      </p:sp>
      <p:sp>
        <p:nvSpPr>
          <p:cNvPr id="21" name="Date Placeholder 20"/>
          <p:cNvSpPr>
            <a:spLocks noGrp="1"/>
          </p:cNvSpPr>
          <p:nvPr>
            <p:ph type="dt" sz="half" idx="10"/>
          </p:nvPr>
        </p:nvSpPr>
        <p:spPr/>
        <p:txBody>
          <a:bodyPr/>
          <a:lstStyle/>
          <a:p>
            <a:fld id="{2DAD98D9-49FF-B244-949C-53335855F9C1}" type="datetime1">
              <a:rPr lang="en-US" smtClean="0"/>
              <a:pPr/>
              <a:t>10/15/10</a:t>
            </a:fld>
            <a:endParaRPr lang="en-US" dirty="0"/>
          </a:p>
        </p:txBody>
      </p:sp>
      <p:sp>
        <p:nvSpPr>
          <p:cNvPr id="22" name="Footer Placeholder 21"/>
          <p:cNvSpPr>
            <a:spLocks noGrp="1"/>
          </p:cNvSpPr>
          <p:nvPr>
            <p:ph type="ftr" sz="quarter" idx="11"/>
          </p:nvPr>
        </p:nvSpPr>
        <p:spPr/>
        <p:txBody>
          <a:bodyPr/>
          <a:lstStyle/>
          <a:p>
            <a:r>
              <a:rPr lang="en-US" smtClean="0"/>
              <a:t>HIX2010, Newport News, VA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2282</TotalTime>
  <Words>1875</Words>
  <Application>Microsoft Macintosh PowerPoint</Application>
  <PresentationFormat>On-screen Show (4:3)</PresentationFormat>
  <Paragraphs>341</Paragraphs>
  <Slides>32</Slides>
  <Notes>20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Overview of Nucleon Spin Structure at Large x</vt:lpstr>
      <vt:lpstr>Slide 2</vt:lpstr>
      <vt:lpstr>Slide 3</vt:lpstr>
      <vt:lpstr>Inclusive Longitudinal Spin Asymmetries</vt:lpstr>
      <vt:lpstr>Quark helicity distributions</vt:lpstr>
      <vt:lpstr>Quark and Gluon helicity distributions</vt:lpstr>
      <vt:lpstr>Slide 7</vt:lpstr>
      <vt:lpstr>Slide 8</vt:lpstr>
      <vt:lpstr>Slide 9</vt:lpstr>
      <vt:lpstr>Slide 10</vt:lpstr>
      <vt:lpstr>Slide 11</vt:lpstr>
      <vt:lpstr>Slide 12</vt:lpstr>
      <vt:lpstr>Slide 13</vt:lpstr>
      <vt:lpstr>First RHIC results from W production in pp collisions</vt:lpstr>
      <vt:lpstr>Transverse Spin Structure: Leading Twist TMDs</vt:lpstr>
      <vt:lpstr>Transversity distribution</vt:lpstr>
      <vt:lpstr>Transversity using COMPASS and HERMES SIDIS data  and the Belle data  </vt:lpstr>
      <vt:lpstr>SIDIS electroproduction of pions</vt:lpstr>
      <vt:lpstr>HERMES Hydrogen Results (2002-2005)</vt:lpstr>
      <vt:lpstr>3-D structure of the nucleon: Dipole partern due to Sivers effect</vt:lpstr>
      <vt:lpstr>E06‑010 Experiment  to access the neutron</vt:lpstr>
      <vt:lpstr>Slide 22</vt:lpstr>
      <vt:lpstr>Quark Gluon Correlations</vt:lpstr>
      <vt:lpstr>“Color Polarizabilities”</vt:lpstr>
      <vt:lpstr>Average Color Lorentz Force (M. Burkardt)</vt:lpstr>
      <vt:lpstr>Experiment E06-114 (d2n) in Hall A</vt:lpstr>
      <vt:lpstr>Expected precision in Experiment E06-114</vt:lpstr>
      <vt:lpstr>SANE Kinematics and Layout</vt:lpstr>
      <vt:lpstr>SANE d2p projection in Hall C</vt:lpstr>
      <vt:lpstr>Projected x2g2(x,Q2) results for Hall C</vt:lpstr>
      <vt:lpstr>  g2 in CLAS 12 Hall B</vt:lpstr>
      <vt:lpstr>Summary</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Zein-Eddine Meziani</dc:creator>
  <cp:lastModifiedBy>Zein-Eddine Meziani</cp:lastModifiedBy>
  <cp:revision>74</cp:revision>
  <dcterms:created xsi:type="dcterms:W3CDTF">2010-10-15T12:25:18Z</dcterms:created>
  <dcterms:modified xsi:type="dcterms:W3CDTF">2010-10-15T12:25:44Z</dcterms:modified>
</cp:coreProperties>
</file>